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Lato Light" panose="020F0302020204030203" pitchFamily="34" charset="0"/>
      <p:regular r:id="rId66"/>
      <p:bold r:id="rId67"/>
      <p:italic r:id="rId68"/>
      <p:boldItalic r:id="rId69"/>
    </p:embeddedFont>
    <p:embeddedFont>
      <p:font typeface="Playfair Display"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6" roundtripDataSignature="AMtx7mhX/2lO9cbw8q1OZYz08+8bTI8r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A9E81-9263-4563-B142-47BA8ED8184B}">
  <a:tblStyle styleId="{CF2A9E81-9263-4563-B142-47BA8ED8184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E6DA515-05E2-458A-BEED-10015A33384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87"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90"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PH"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29" name="Google Shape;2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26bf176ca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26bf176ca_0_9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726bf176ca_0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26bf176c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73" name="Google Shape;273;g726bf176c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PH"/>
              <a:t>here we determined using bigrams were better → after running one with and one without, as many of the terms are bigrams like root_cause, solution_overview etc.</a:t>
            </a:r>
            <a:endParaRPr/>
          </a:p>
        </p:txBody>
      </p:sp>
      <p:sp>
        <p:nvSpPr>
          <p:cNvPr id="289" name="Google Shape;2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220dfbf92_2_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99" name="Google Shape;299;g7220dfbf92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26bf176ca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09" name="Google Shape;309;g726bf176c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220dfbf92_2_1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45" name="Google Shape;345;g7220dfbf92_2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26bf176ca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56" name="Google Shape;356;g726bf176ca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220dfbf92_2_1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77" name="Google Shape;377;g7220dfbf92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26bf176ca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87" name="Google Shape;387;g726bf176ca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endParaRPr/>
          </a:p>
        </p:txBody>
      </p:sp>
      <p:sp>
        <p:nvSpPr>
          <p:cNvPr id="114" name="Google Shape;11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PH"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220dfbf92_2_20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09" name="Google Shape;409;g7220dfbf92_2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7220dfbf92_2_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endParaRPr sz="1100">
              <a:highlight>
                <a:schemeClr val="lt1"/>
              </a:highlight>
            </a:endParaRPr>
          </a:p>
          <a:p>
            <a:pPr marL="0" lvl="0" indent="0" algn="l" rtl="0">
              <a:spcBef>
                <a:spcPts val="80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424" name="Google Shape;424;g7220dfbf92_2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22d084bb0_0_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47" name="Google Shape;447;g722d084bb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722d084bb0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59" name="Google Shape;459;g722d084bb0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22d084bb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470" name="Google Shape;470;g722d084bb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220dfbf92_2_2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482" name="Google Shape;482;g7220dfbf92_2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7220dfbf92_2_2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r>
              <a:rPr lang="en-PH"/>
              <a:t>To bring it back to our scenario where we are looking at the “challenging” column, it only shows the dominant topics but not the underlying reasons as to why these students felt it was challenging</a:t>
            </a:r>
            <a:endParaRPr/>
          </a:p>
        </p:txBody>
      </p:sp>
      <p:sp>
        <p:nvSpPr>
          <p:cNvPr id="494" name="Google Shape;494;g7220dfbf92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220dfbf92_2_2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endParaRPr/>
          </a:p>
        </p:txBody>
      </p:sp>
      <p:sp>
        <p:nvSpPr>
          <p:cNvPr id="505" name="Google Shape;505;g7220dfbf92_2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16" name="Google Shape;5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7212b3067f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n-PH" b="1"/>
              <a:t>The objective</a:t>
            </a:r>
            <a:r>
              <a:rPr lang="en-PH"/>
              <a:t> of task 2 is to evaluate the correlation between students’ class learning experience and their grades. A student’s class learning experience can be determined by his/her weekly feedback provided. For example, the words they are using, the frequency of their feedback and the sentiment of their feedback etc. Hence, we built a classifier that aims to predict a student’s grade based on the characteristics of their feedback.</a:t>
            </a:r>
            <a:endParaRPr/>
          </a:p>
          <a:p>
            <a:pPr marL="0" lvl="0" indent="0" algn="l" rtl="0">
              <a:lnSpc>
                <a:spcPct val="107916"/>
              </a:lnSpc>
              <a:spcBef>
                <a:spcPts val="800"/>
              </a:spcBef>
              <a:spcAft>
                <a:spcPts val="0"/>
              </a:spcAft>
              <a:buClr>
                <a:schemeClr val="dk1"/>
              </a:buClr>
              <a:buSzPts val="1100"/>
              <a:buFont typeface="Arial"/>
              <a:buNone/>
            </a:pPr>
            <a:r>
              <a:rPr lang="en-PH" b="1"/>
              <a:t>The purpose</a:t>
            </a:r>
            <a:r>
              <a:rPr lang="en-PH"/>
              <a:t> of this task is to help faculties identify poor performing students who may potentially require extra assistance in the course. The ability to do so can allow faculties to intervene and help those in need sooner. Furthermore, it also helps the faculties understand what are the possible factors that lead to a student having a good or bad class learning experience. </a:t>
            </a:r>
            <a:endParaRPr>
              <a:latin typeface="Lato Light"/>
              <a:ea typeface="Lato Light"/>
              <a:cs typeface="Lato Light"/>
              <a:sym typeface="Lato Light"/>
            </a:endParaRPr>
          </a:p>
          <a:p>
            <a:pPr marL="0" lvl="0" indent="0" algn="l" rtl="0">
              <a:spcBef>
                <a:spcPts val="80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526" name="Google Shape;526;g7212b3067f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457200" lvl="0" indent="-304800" algn="l" rtl="0">
              <a:lnSpc>
                <a:spcPct val="107916"/>
              </a:lnSpc>
              <a:spcBef>
                <a:spcPts val="0"/>
              </a:spcBef>
              <a:spcAft>
                <a:spcPts val="0"/>
              </a:spcAft>
              <a:buClr>
                <a:schemeClr val="dk1"/>
              </a:buClr>
              <a:buSzPts val="1200"/>
              <a:buFont typeface="Lato Light"/>
              <a:buAutoNum type="arabicPeriod"/>
            </a:pPr>
            <a:r>
              <a:rPr lang="en-PH">
                <a:latin typeface="Lato Light"/>
                <a:ea typeface="Lato Light"/>
                <a:cs typeface="Lato Light"/>
                <a:sym typeface="Lato Light"/>
              </a:rPr>
              <a:t>Identify </a:t>
            </a:r>
            <a:r>
              <a:rPr lang="en-PH" b="1">
                <a:latin typeface="Lato"/>
                <a:ea typeface="Lato"/>
                <a:cs typeface="Lato"/>
                <a:sym typeface="Lato"/>
              </a:rPr>
              <a:t>common challenging concepts</a:t>
            </a:r>
            <a:r>
              <a:rPr lang="en-PH">
                <a:latin typeface="Lato Light"/>
                <a:ea typeface="Lato Light"/>
                <a:cs typeface="Lato Light"/>
                <a:sym typeface="Lato Light"/>
              </a:rPr>
              <a:t> for students as well as </a:t>
            </a:r>
            <a:r>
              <a:rPr lang="en-PH" b="1">
                <a:latin typeface="Lato"/>
                <a:ea typeface="Lato"/>
                <a:cs typeface="Lato"/>
                <a:sym typeface="Lato"/>
              </a:rPr>
              <a:t>popular aspects</a:t>
            </a:r>
            <a:r>
              <a:rPr lang="en-PH">
                <a:latin typeface="Lato Light"/>
                <a:ea typeface="Lato Light"/>
                <a:cs typeface="Lato Light"/>
                <a:sym typeface="Lato Light"/>
              </a:rPr>
              <a:t> that contributed to an enjoyable and constructive learning experience for them (Task 1)</a:t>
            </a:r>
            <a:endParaRPr>
              <a:latin typeface="Lato Light"/>
              <a:ea typeface="Lato Light"/>
              <a:cs typeface="Lato Light"/>
              <a:sym typeface="Lato Light"/>
            </a:endParaRPr>
          </a:p>
          <a:p>
            <a:pPr marL="914400" lvl="1" indent="-304800" algn="l" rtl="0">
              <a:lnSpc>
                <a:spcPct val="107916"/>
              </a:lnSpc>
              <a:spcBef>
                <a:spcPts val="0"/>
              </a:spcBef>
              <a:spcAft>
                <a:spcPts val="0"/>
              </a:spcAft>
              <a:buClr>
                <a:schemeClr val="dk1"/>
              </a:buClr>
              <a:buSzPts val="1200"/>
              <a:buFont typeface="Lato Light"/>
              <a:buAutoNum type="alphaLcPeriod"/>
            </a:pPr>
            <a:r>
              <a:rPr lang="en-PH">
                <a:latin typeface="Lato Light"/>
                <a:ea typeface="Lato Light"/>
                <a:cs typeface="Lato Light"/>
                <a:sym typeface="Lato Light"/>
              </a:rPr>
              <a:t>The faculty have to go through many feedback forms each week in order to extract out these details which is a </a:t>
            </a:r>
            <a:r>
              <a:rPr lang="en-PH" i="1">
                <a:latin typeface="Lato Light"/>
                <a:ea typeface="Lato Light"/>
                <a:cs typeface="Lato Light"/>
                <a:sym typeface="Lato Light"/>
              </a:rPr>
              <a:t>time consuming and tedious process</a:t>
            </a:r>
            <a:r>
              <a:rPr lang="en-PH">
                <a:latin typeface="Lato Light"/>
                <a:ea typeface="Lato Light"/>
                <a:cs typeface="Lato Light"/>
                <a:sym typeface="Lato Light"/>
              </a:rPr>
              <a:t>. </a:t>
            </a:r>
            <a:endParaRPr>
              <a:latin typeface="Lato Light"/>
              <a:ea typeface="Lato Light"/>
              <a:cs typeface="Lato Light"/>
              <a:sym typeface="Lato Light"/>
            </a:endParaRPr>
          </a:p>
          <a:p>
            <a:pPr marL="914400" lvl="1" indent="-304800" algn="l" rtl="0">
              <a:lnSpc>
                <a:spcPct val="107916"/>
              </a:lnSpc>
              <a:spcBef>
                <a:spcPts val="0"/>
              </a:spcBef>
              <a:spcAft>
                <a:spcPts val="0"/>
              </a:spcAft>
              <a:buClr>
                <a:schemeClr val="dk1"/>
              </a:buClr>
              <a:buSzPts val="1200"/>
              <a:buFont typeface="Lato Light"/>
              <a:buAutoNum type="alphaLcPeriod"/>
            </a:pPr>
            <a:r>
              <a:rPr lang="en-PH">
                <a:latin typeface="Lato Light"/>
                <a:ea typeface="Lato Light"/>
                <a:cs typeface="Lato Light"/>
                <a:sym typeface="Lato Light"/>
              </a:rPr>
              <a:t>Additionally, these feedbacks can be </a:t>
            </a:r>
            <a:r>
              <a:rPr lang="en-PH" i="1">
                <a:latin typeface="Lato Light"/>
                <a:ea typeface="Lato Light"/>
                <a:cs typeface="Lato Light"/>
                <a:sym typeface="Lato Light"/>
              </a:rPr>
              <a:t>phrased differently but mean the same thing</a:t>
            </a:r>
            <a:r>
              <a:rPr lang="en-PH">
                <a:latin typeface="Lato Light"/>
                <a:ea typeface="Lato Light"/>
                <a:cs typeface="Lato Light"/>
                <a:sym typeface="Lato Light"/>
              </a:rPr>
              <a:t>, which makes it harder for the faculty to process them</a:t>
            </a:r>
            <a:br>
              <a:rPr lang="en-PH">
                <a:latin typeface="Lato Light"/>
                <a:ea typeface="Lato Light"/>
                <a:cs typeface="Lato Light"/>
                <a:sym typeface="Lato Light"/>
              </a:rPr>
            </a:br>
            <a:endParaRPr>
              <a:latin typeface="Lato Light"/>
              <a:ea typeface="Lato Light"/>
              <a:cs typeface="Lato Light"/>
              <a:sym typeface="Lato Light"/>
            </a:endParaRPr>
          </a:p>
          <a:p>
            <a:pPr marL="457200" lvl="0" indent="-304800" algn="l" rtl="0">
              <a:lnSpc>
                <a:spcPct val="107916"/>
              </a:lnSpc>
              <a:spcBef>
                <a:spcPts val="0"/>
              </a:spcBef>
              <a:spcAft>
                <a:spcPts val="0"/>
              </a:spcAft>
              <a:buClr>
                <a:schemeClr val="dk1"/>
              </a:buClr>
              <a:buSzPts val="1200"/>
              <a:buFont typeface="Lato Light"/>
              <a:buAutoNum type="arabicPeriod"/>
            </a:pPr>
            <a:r>
              <a:rPr lang="en-PH">
                <a:latin typeface="Lato Light"/>
                <a:ea typeface="Lato Light"/>
                <a:cs typeface="Lato Light"/>
                <a:sym typeface="Lato Light"/>
              </a:rPr>
              <a:t>Be able to </a:t>
            </a:r>
            <a:r>
              <a:rPr lang="en-PH" b="1">
                <a:latin typeface="Lato"/>
                <a:ea typeface="Lato"/>
                <a:cs typeface="Lato"/>
                <a:sym typeface="Lato"/>
              </a:rPr>
              <a:t>identify students that might need extra assistance</a:t>
            </a:r>
            <a:r>
              <a:rPr lang="en-PH">
                <a:latin typeface="Lato Light"/>
                <a:ea typeface="Lato Light"/>
                <a:cs typeface="Lato Light"/>
                <a:sym typeface="Lato Light"/>
              </a:rPr>
              <a:t> from the faculty through predicting their assignment grades for a particular topic (Task 2)</a:t>
            </a:r>
            <a:endParaRPr>
              <a:latin typeface="Lato Light"/>
              <a:ea typeface="Lato Light"/>
              <a:cs typeface="Lato Light"/>
              <a:sym typeface="Lato Light"/>
            </a:endParaRPr>
          </a:p>
          <a:p>
            <a:pPr marL="914400" lvl="1" indent="-304800" algn="l" rtl="0">
              <a:lnSpc>
                <a:spcPct val="107916"/>
              </a:lnSpc>
              <a:spcBef>
                <a:spcPts val="0"/>
              </a:spcBef>
              <a:spcAft>
                <a:spcPts val="0"/>
              </a:spcAft>
              <a:buClr>
                <a:schemeClr val="dk1"/>
              </a:buClr>
              <a:buSzPts val="1200"/>
              <a:buFont typeface="Lato Light"/>
              <a:buAutoNum type="alphaLcPeriod"/>
            </a:pPr>
            <a:r>
              <a:rPr lang="en-PH">
                <a:latin typeface="Lato Light"/>
                <a:ea typeface="Lato Light"/>
                <a:cs typeface="Lato Light"/>
                <a:sym typeface="Lato Light"/>
              </a:rPr>
              <a:t>There are many factors that contribute to a student’s learning experience which ultimately determines their grades. However, it is </a:t>
            </a:r>
            <a:r>
              <a:rPr lang="en-PH" i="1">
                <a:latin typeface="Lato Light"/>
                <a:ea typeface="Lato Light"/>
                <a:cs typeface="Lato Light"/>
                <a:sym typeface="Lato Light"/>
              </a:rPr>
              <a:t>not clear which factors are more important</a:t>
            </a:r>
            <a:r>
              <a:rPr lang="en-PH">
                <a:latin typeface="Lato Light"/>
                <a:ea typeface="Lato Light"/>
                <a:cs typeface="Lato Light"/>
                <a:sym typeface="Lato Light"/>
              </a:rPr>
              <a:t> and if they can be obtained from the feedback provided by the students</a:t>
            </a: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22d084bb0_2_1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40" name="Google Shape;540;g722d084bb0_2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26bf176ca_4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After evaluating and choosing our classifier, we conducted our classification model based on 3 approaches with all the possible combinations of features engineered (including modelling with just the words alone). The first approach leveraged on all the words mentioned by the students. The second approach only used words which were mentioned by students which is higher than the median word count of the training dataset. The last approach only used words which were mentioned by students which is lesser than or equals to the median word count  of the training dataset. The first approach is mainly used as a baseline approach for our methodology. The second and last approach is to see if the model predicts better with a dense or a sparse matrix of words.</a:t>
            </a:r>
            <a:endParaRPr/>
          </a:p>
        </p:txBody>
      </p:sp>
      <p:sp>
        <p:nvSpPr>
          <p:cNvPr id="550" name="Google Shape;550;g726bf176ca_4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7220dfbf92_0_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61" name="Google Shape;561;g7220dfbf92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722d084bb0_2_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71" name="Google Shape;571;g722d084bb0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722d084bb0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582" name="Google Shape;582;g722d084bb0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722d084bb0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a:t>refers to the total number of words provided by each student (after text cleaning). In order to standardized the score, we divided it by the total number of words provided by all students (after text cleaning).</a:t>
            </a:r>
            <a:endParaRPr/>
          </a:p>
        </p:txBody>
      </p:sp>
      <p:sp>
        <p:nvSpPr>
          <p:cNvPr id="593" name="Google Shape;593;g722d084bb0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22d084bb0_2_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04" name="Google Shape;604;g722d084bb0_2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722d084bb0_2_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Fuzzy Similarity refers to how similar the feedback provided with the teaching materials or components of the assignment grades. We formulated the teaching materials or components into a gazette. We used the ratio algorithm of the fuzzy matching where we matched the Feedback with the words in the gazette. </a:t>
            </a:r>
            <a:endParaRPr/>
          </a:p>
        </p:txBody>
      </p:sp>
      <p:sp>
        <p:nvSpPr>
          <p:cNvPr id="615" name="Google Shape;615;g722d084bb0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26bf176ca_40_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Fuzzy Similarity refers to how similar the feedback provided with the teaching materials or components of the assignment grades. We formulated the teaching materials or components into a gazette. We used the ratio algorithm of the fuzzy matching where we matched the Feedback with the words in the gazette. </a:t>
            </a:r>
            <a:endParaRPr/>
          </a:p>
        </p:txBody>
      </p:sp>
      <p:sp>
        <p:nvSpPr>
          <p:cNvPr id="630" name="Google Shape;630;g726bf176ca_4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726bf176ca_40_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endParaRPr sz="1100"/>
          </a:p>
        </p:txBody>
      </p:sp>
      <p:sp>
        <p:nvSpPr>
          <p:cNvPr id="644" name="Google Shape;644;g726bf176ca_4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26bf176ca_39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26bf176ca_39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3 datasets: Feedback.csv, Grades.csv, BPAS topic outline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4" name="Google Shape;144;g726bf176ca_39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722d084bb0_3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After evaluating and choosing our classifier, we conducted our classification model based on 3 approaches with all the possible combinations of features engineered (including modelling with just the words alone). The first approach leveraged on all the words mentioned by the students. The second approach only used words which were mentioned by students which is higher than the median word count of the training dataset. The last approach only used words which were mentioned by students which is lesser than or equals to the median word count  of the training dataset. The first approach is mainly used as a baseline approach for our methodology. The second and last approach is to see if the model predicts better with a dense or a sparse matrix of words.</a:t>
            </a:r>
            <a:endParaRPr/>
          </a:p>
        </p:txBody>
      </p:sp>
      <p:sp>
        <p:nvSpPr>
          <p:cNvPr id="655" name="Google Shape;655;g722d084bb0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220dfbf92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n-PH" sz="1100"/>
              <a:t>The table above  shows the results of the classifiers. We can observe that the best classifier is the KNN Classifier, followed by Random Forest, SVM and Multinomial Naive Bayes. In addition, KNN Classifier also runs within 6 seconds. Therefore, we will be using KNN Classifier as our baseline model.</a:t>
            </a:r>
            <a:endParaRPr sz="1100"/>
          </a:p>
          <a:p>
            <a:pPr marL="0" lvl="0" indent="0" algn="l" rtl="0">
              <a:lnSpc>
                <a:spcPct val="107916"/>
              </a:lnSpc>
              <a:spcBef>
                <a:spcPts val="800"/>
              </a:spcBef>
              <a:spcAft>
                <a:spcPts val="0"/>
              </a:spcAft>
              <a:buClr>
                <a:schemeClr val="dk1"/>
              </a:buClr>
              <a:buSzPts val="1100"/>
              <a:buFont typeface="Arial"/>
              <a:buNone/>
            </a:pPr>
            <a:r>
              <a:rPr lang="en-PH" sz="1100"/>
              <a:t>The reason why the results are as such could be because KNN classifier takes into consideration the influence and characteristic of the word features around each other while Naive Bayes assumes that the words are independent from each other. Hence, this might explain why KNN classifier is better for our dataset as it contains several word terminologies such as “As-is process”, “To be process”, “Use case model”, “business process model” and “solution blueprint model” etc. </a:t>
            </a:r>
            <a:endParaRPr sz="1100"/>
          </a:p>
          <a:p>
            <a:pPr marL="0" lvl="0" indent="0" algn="l" rtl="0">
              <a:lnSpc>
                <a:spcPct val="107916"/>
              </a:lnSpc>
              <a:spcBef>
                <a:spcPts val="800"/>
              </a:spcBef>
              <a:spcAft>
                <a:spcPts val="800"/>
              </a:spcAft>
              <a:buClr>
                <a:schemeClr val="dk1"/>
              </a:buClr>
              <a:buSzPts val="1100"/>
              <a:buFont typeface="Arial"/>
              <a:buNone/>
            </a:pPr>
            <a:r>
              <a:rPr lang="en-PH" sz="1100"/>
              <a:t>As for the SVM and Random Forest, these 2 classifiers might not be a good to use as they are prone to overfitting especially when the dataset contains a large amount of features. Which in our case, we have over 1000 word features (Varghese, 2018).</a:t>
            </a:r>
            <a:endParaRPr/>
          </a:p>
        </p:txBody>
      </p:sp>
      <p:sp>
        <p:nvSpPr>
          <p:cNvPr id="665" name="Google Shape;665;g7220dfbf92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7220dfbf9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After evaluating and choosing our classifier, we conducted our classification model based on 3 approaches with all the possible combinations of features engineered (including modelling with just the words alone). The first approach leveraged on all the words mentioned by the students. The second approach only used words which were mentioned by students which is higher than the median word count of the training dataset. The last approach only used words which were mentioned by students which is lesser than or equals to the median word count  of the training dataset. The first approach is mainly used as a baseline approach for our methodology. The second and last approach is to see if the model predicts better with a dense or a sparse matrix of words.</a:t>
            </a:r>
            <a:endParaRPr/>
          </a:p>
        </p:txBody>
      </p:sp>
      <p:sp>
        <p:nvSpPr>
          <p:cNvPr id="677" name="Google Shape;677;g7220dfbf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22d084bb0_3_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n-PH" sz="1100"/>
              <a:t>Based on the F1 Macro score, the best model we have attained is from the initial approach where we included  all words which were mentioned by the students. However, we believed that the best approach is actually the last approach where we only keep words that occur less than or equal to the median word count of the training dataset. Analysis of why we say so is covered under later.</a:t>
            </a:r>
            <a:endParaRPr sz="1100"/>
          </a:p>
          <a:p>
            <a:pPr marL="0" lvl="0" indent="0" algn="l" rtl="0">
              <a:lnSpc>
                <a:spcPct val="107916"/>
              </a:lnSpc>
              <a:spcBef>
                <a:spcPts val="800"/>
              </a:spcBef>
              <a:spcAft>
                <a:spcPts val="0"/>
              </a:spcAft>
              <a:buClr>
                <a:schemeClr val="dk1"/>
              </a:buClr>
              <a:buSzPts val="1100"/>
              <a:buFont typeface="Arial"/>
              <a:buNone/>
            </a:pPr>
            <a:r>
              <a:rPr lang="en-PH" sz="1100"/>
              <a:t>Since the KNN classifier takes into consideration the influence and characteristic of the word features around each other, there is a need to find out which words are required and to be kept.However, if resource and time is of concern, the second approach is also decent as the run time is significantly faster and there are minor differences in the F1 Macro score. </a:t>
            </a:r>
            <a:endParaRPr sz="1100"/>
          </a:p>
          <a:p>
            <a:pPr marL="0" lvl="0" indent="0" algn="l" rtl="0">
              <a:lnSpc>
                <a:spcPct val="107916"/>
              </a:lnSpc>
              <a:spcBef>
                <a:spcPts val="800"/>
              </a:spcBef>
              <a:spcAft>
                <a:spcPts val="800"/>
              </a:spcAft>
              <a:buClr>
                <a:schemeClr val="dk1"/>
              </a:buClr>
              <a:buSzPts val="1100"/>
              <a:buFont typeface="Arial"/>
              <a:buNone/>
            </a:pPr>
            <a:r>
              <a:rPr lang="en-PH" sz="1100"/>
              <a:t>Across all three approaches, Frequency of their suggestions, Fuzzy Similarity Scores between feedback &amp; course and Topic Modelling are important features which contributed to the performance of our classifier. This proves that our assumptions about students who find topics which are challenging or enjoyable have an impact on their grades.</a:t>
            </a:r>
            <a:endParaRPr/>
          </a:p>
        </p:txBody>
      </p:sp>
      <p:sp>
        <p:nvSpPr>
          <p:cNvPr id="688" name="Google Shape;688;g722d084bb0_3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2adae0b08_0_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800"/>
              </a:spcAft>
              <a:buClr>
                <a:schemeClr val="dk1"/>
              </a:buClr>
              <a:buSzPts val="1100"/>
              <a:buFont typeface="Arial"/>
              <a:buNone/>
            </a:pPr>
            <a:r>
              <a:rPr lang="en-PH" sz="1100"/>
              <a:t>We would always used the feedback column but will do a factorial experiment with the other features. This will lead us to having 64 combinations.</a:t>
            </a:r>
            <a:endParaRPr/>
          </a:p>
        </p:txBody>
      </p:sp>
      <p:sp>
        <p:nvSpPr>
          <p:cNvPr id="699" name="Google Shape;699;g82adae0b08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n-PH" sz="1100"/>
              <a:t>Based on the F1 Macro score, the best model we have attained is from the initial approach where we included  all words which were mentioned by the students. However, we believed that the best approach is actually the last approach where we only keep words that occur less than or equal to the median word count of the training dataset. Analysis of why we say so is covered under later.</a:t>
            </a:r>
            <a:endParaRPr sz="1100"/>
          </a:p>
          <a:p>
            <a:pPr marL="0" lvl="0" indent="0" algn="l" rtl="0">
              <a:lnSpc>
                <a:spcPct val="107916"/>
              </a:lnSpc>
              <a:spcBef>
                <a:spcPts val="800"/>
              </a:spcBef>
              <a:spcAft>
                <a:spcPts val="0"/>
              </a:spcAft>
              <a:buClr>
                <a:schemeClr val="dk1"/>
              </a:buClr>
              <a:buSzPts val="1100"/>
              <a:buFont typeface="Arial"/>
              <a:buNone/>
            </a:pPr>
            <a:r>
              <a:rPr lang="en-PH" sz="1100"/>
              <a:t>Since the KNN classifier takes into consideration the influence and characteristic of the word features around each other, there is a need to find out which words are required and to be kept.However, if resource and time is of concern, the second approach is also decent as the run time is significantly faster and there are minor differences in the F1 Macro score. </a:t>
            </a:r>
            <a:endParaRPr sz="1100"/>
          </a:p>
          <a:p>
            <a:pPr marL="0" lvl="0" indent="0" algn="l" rtl="0">
              <a:lnSpc>
                <a:spcPct val="107916"/>
              </a:lnSpc>
              <a:spcBef>
                <a:spcPts val="800"/>
              </a:spcBef>
              <a:spcAft>
                <a:spcPts val="800"/>
              </a:spcAft>
              <a:buClr>
                <a:schemeClr val="dk1"/>
              </a:buClr>
              <a:buSzPts val="1100"/>
              <a:buFont typeface="Arial"/>
              <a:buNone/>
            </a:pPr>
            <a:r>
              <a:rPr lang="en-PH" sz="1100"/>
              <a:t>Across all three approaches, Frequency of their suggestions, Fuzzy Similarity Scores between feedback &amp; course and Topic Modelling are important features which contributed to the performance of our classifier. This proves that our assumptions about students who find topics which are challenging or enjoyable have an impact on their grades.</a:t>
            </a:r>
            <a:endParaRPr/>
          </a:p>
        </p:txBody>
      </p:sp>
      <p:sp>
        <p:nvSpPr>
          <p:cNvPr id="710" name="Google Shape;7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Clr>
                <a:schemeClr val="dk1"/>
              </a:buClr>
              <a:buSzPts val="1100"/>
              <a:buFont typeface="Arial"/>
              <a:buNone/>
            </a:pPr>
            <a:r>
              <a:rPr lang="en-PH" sz="1100"/>
              <a:t>The table above shows a sample of the student’s actual grades and predicted grades from our final model with the last approach. In the second row, we can observe a student who has no similarity scores in their feedback &amp; course was predicted to score a D but he/she has scored a B.</a:t>
            </a:r>
            <a:endParaRPr sz="1100"/>
          </a:p>
          <a:p>
            <a:pPr marL="0" lvl="0" indent="0" algn="l" rtl="0">
              <a:lnSpc>
                <a:spcPct val="107916"/>
              </a:lnSpc>
              <a:spcBef>
                <a:spcPts val="800"/>
              </a:spcBef>
              <a:spcAft>
                <a:spcPts val="800"/>
              </a:spcAft>
              <a:buClr>
                <a:schemeClr val="dk1"/>
              </a:buClr>
              <a:buSzPts val="1100"/>
              <a:buFont typeface="Arial"/>
              <a:buNone/>
            </a:pPr>
            <a:r>
              <a:rPr lang="en-PH" sz="1100"/>
              <a:t>Out of the 12 samples shown above, we can see that it has misclassified half of them. However, the model only over-estimated 2 out of 6 misclassified students who are actually weaker students but were predicted to be stronger students. This is far better than misclassifying lots of weaker students than stronger students as we would not be able to help these weaker students earlier. </a:t>
            </a:r>
            <a:endParaRPr/>
          </a:p>
        </p:txBody>
      </p:sp>
      <p:sp>
        <p:nvSpPr>
          <p:cNvPr id="721" name="Google Shape;7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220dfbf92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7916"/>
              </a:lnSpc>
              <a:spcBef>
                <a:spcPts val="0"/>
              </a:spcBef>
              <a:spcAft>
                <a:spcPts val="0"/>
              </a:spcAft>
              <a:buSzPts val="1100"/>
              <a:buNone/>
            </a:pPr>
            <a:r>
              <a:rPr lang="en-PH" sz="1100"/>
              <a:t>From the above word cloud, we can observe that there are no distinctive or specific words used by different students across grades. In addition, there are a lot of common words between each student. For example, ‘class’, ‘more’, for’ and ‘example’. This might be noise in our data which could contribute to the misclassification of some grades. Therefore, to rectify this issue, we excluded commonly used words and</a:t>
            </a:r>
            <a:r>
              <a:rPr lang="en-PH" sz="1100" b="1"/>
              <a:t> generated another word cloud. [Refer to word cloud  images below]</a:t>
            </a:r>
            <a:r>
              <a:rPr lang="en-PH" sz="1100"/>
              <a:t>. We define less common by taking into account those words which are less than or equal to the median word count</a:t>
            </a:r>
            <a:r>
              <a:rPr lang="en-PH" sz="1100" b="1"/>
              <a:t>. </a:t>
            </a:r>
            <a:r>
              <a:rPr lang="en-PH" sz="1100"/>
              <a:t>This way of defining is actually our last approach.</a:t>
            </a:r>
            <a:endParaRPr sz="1100"/>
          </a:p>
          <a:p>
            <a:pPr marL="0" lvl="0" indent="0" algn="l" rtl="0">
              <a:lnSpc>
                <a:spcPct val="107916"/>
              </a:lnSpc>
              <a:spcBef>
                <a:spcPts val="800"/>
              </a:spcBef>
              <a:spcAft>
                <a:spcPts val="0"/>
              </a:spcAft>
              <a:buSzPts val="1100"/>
              <a:buNone/>
            </a:pPr>
            <a:endParaRPr sz="1100"/>
          </a:p>
          <a:p>
            <a:pPr marL="0" lvl="0" indent="0" algn="l" rtl="0">
              <a:lnSpc>
                <a:spcPct val="107916"/>
              </a:lnSpc>
              <a:spcBef>
                <a:spcPts val="800"/>
              </a:spcBef>
              <a:spcAft>
                <a:spcPts val="800"/>
              </a:spcAft>
              <a:buClr>
                <a:schemeClr val="dk1"/>
              </a:buClr>
              <a:buSzPts val="1100"/>
              <a:buFont typeface="Arial"/>
              <a:buNone/>
            </a:pPr>
            <a:r>
              <a:rPr lang="en-PH" sz="1100"/>
              <a:t>After evaluating the students’ word clouds across the grades, We can tell that their feedback has some distinction between them. Hence, this might explain why KNN classifier performed better as it picked up the same of this distinct characteristic while classifying. Therefore, we believed that the last approach, which is excluding the common words, would be the best approach to classify students. </a:t>
            </a:r>
            <a:endParaRPr sz="1100"/>
          </a:p>
        </p:txBody>
      </p:sp>
      <p:sp>
        <p:nvSpPr>
          <p:cNvPr id="733" name="Google Shape;733;g7220dfbf92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26bf176ca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747" name="Google Shape;747;g726bf176ca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82adae0b08_1_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766" name="Google Shape;766;g82adae0b08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2be1eda7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2be1eda7b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3 datasets: Feedback.csv, Grades.csv, BPAS topic outline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0" name="Google Shape;160;g82be1eda7b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789" name="Google Shape;78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03" name="Google Shape;8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2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32" name="Google Shape;8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726bf176ca_43_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61" name="Google Shape;861;g726bf176ca_43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726bf176ca_43_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70" name="Google Shape;870;g726bf176ca_43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726bf176ca_43_1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879" name="Google Shape;879;g726bf176ca_43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26bf176ca_4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26bf176ca_4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726bf176ca_4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26bf176ca_39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26bf176ca_39_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726bf176ca_39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26bf176ca_39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26bf176ca_39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726bf176ca_39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PH"/>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4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8" name="Google Shape;18;p4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9" name="Google Shape;19;p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0" name="Google Shape;2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53"/>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1" name="Google Shape;71;p53"/>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Playfair Display"/>
                <a:ea typeface="Playfair Display"/>
                <a:cs typeface="Playfair Display"/>
                <a:sym typeface="Playfair Display"/>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Playfair Display"/>
                <a:ea typeface="Playfair Display"/>
                <a:cs typeface="Playfair Display"/>
                <a:sym typeface="Playfair Display"/>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72" name="Google Shape;72;p53"/>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73" name="Google Shape;73;p5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4" name="Google Shape;74;p5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5" name="Google Shape;7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5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8" name="Google Shape;78;p5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79" name="Google Shape;79;p5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0" name="Google Shape;80;p5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1" name="Google Shape;8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4" name="Google Shape;84;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5" name="Google Shape;85;p5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6" name="Google Shape;86;p5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87" name="Google Shape;8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2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44"/>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4" name="Google Shape;24;p44"/>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Playfair Display"/>
                <a:ea typeface="Playfair Display"/>
                <a:cs typeface="Playfair Display"/>
                <a:sym typeface="Playfair Display"/>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Playfair Display"/>
                <a:ea typeface="Playfair Display"/>
                <a:cs typeface="Playfair Display"/>
                <a:sym typeface="Playfair Display"/>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Playfair Display"/>
                <a:ea typeface="Playfair Display"/>
                <a:cs typeface="Playfair Display"/>
                <a:sym typeface="Playfair Display"/>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9pPr>
          </a:lstStyle>
          <a:p>
            <a:endParaRPr/>
          </a:p>
        </p:txBody>
      </p:sp>
      <p:sp>
        <p:nvSpPr>
          <p:cNvPr id="25" name="Google Shape;25;p4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6" name="Google Shape;26;p4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27" name="Google Shape;2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7"/>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 name="Google Shape;33;p47"/>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Playfair Display"/>
                <a:ea typeface="Playfair Display"/>
                <a:cs typeface="Playfair Display"/>
                <a:sym typeface="Playfair Display"/>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Playfair Display"/>
                <a:ea typeface="Playfair Display"/>
                <a:cs typeface="Playfair Display"/>
                <a:sym typeface="Playfair Display"/>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Playfair Display"/>
                <a:ea typeface="Playfair Display"/>
                <a:cs typeface="Playfair Display"/>
                <a:sym typeface="Playfair Display"/>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Playfair Display"/>
                <a:ea typeface="Playfair Display"/>
                <a:cs typeface="Playfair Display"/>
                <a:sym typeface="Playfair Display"/>
              </a:defRPr>
            </a:lvl9pPr>
          </a:lstStyle>
          <a:p>
            <a:endParaRPr/>
          </a:p>
        </p:txBody>
      </p:sp>
      <p:sp>
        <p:nvSpPr>
          <p:cNvPr id="34" name="Google Shape;34;p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5" name="Google Shape;35;p4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36" name="Google Shape;36;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 name="Google Shape;39;p48"/>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0" name="Google Shape;40;p48"/>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1" name="Google Shape;41;p4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2" name="Google Shape;42;p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3" name="Google Shape;4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9"/>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6" name="Google Shape;46;p49"/>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47" name="Google Shape;47;p49"/>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48" name="Google Shape;48;p49"/>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Playfair Display"/>
                <a:ea typeface="Playfair Display"/>
                <a:cs typeface="Playfair Display"/>
                <a:sym typeface="Playfair Display"/>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Playfair Display"/>
                <a:ea typeface="Playfair Display"/>
                <a:cs typeface="Playfair Display"/>
                <a:sym typeface="Playfair Display"/>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Playfair Display"/>
                <a:ea typeface="Playfair Display"/>
                <a:cs typeface="Playfair Display"/>
                <a:sym typeface="Playfair Display"/>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Playfair Display"/>
                <a:ea typeface="Playfair Display"/>
                <a:cs typeface="Playfair Display"/>
                <a:sym typeface="Playfair Display"/>
              </a:defRPr>
            </a:lvl9pPr>
          </a:lstStyle>
          <a:p>
            <a:endParaRPr/>
          </a:p>
        </p:txBody>
      </p:sp>
      <p:sp>
        <p:nvSpPr>
          <p:cNvPr id="49" name="Google Shape;49;p49"/>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0" name="Google Shape;50;p4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1" name="Google Shape;51;p4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2" name="Google Shape;5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5" name="Google Shape;55;p5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6" name="Google Shape;56;p5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57" name="Google Shape;57;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5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0" name="Google Shape;60;p5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1" name="Google Shape;6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52"/>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Playfair Display"/>
              <a:buNone/>
              <a:defRPr sz="3200" b="0" i="0" u="none" strike="noStrike" cap="none">
                <a:solidFill>
                  <a:schemeClr val="dk1"/>
                </a:solidFill>
                <a:latin typeface="Playfair Display"/>
                <a:ea typeface="Playfair Display"/>
                <a:cs typeface="Playfair Display"/>
                <a:sym typeface="Playfair Display"/>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4" name="Google Shape;64;p52"/>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Playfair Display"/>
                <a:ea typeface="Playfair Display"/>
                <a:cs typeface="Playfair Display"/>
                <a:sym typeface="Playfair Display"/>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9pPr>
          </a:lstStyle>
          <a:p>
            <a:endParaRPr/>
          </a:p>
        </p:txBody>
      </p:sp>
      <p:sp>
        <p:nvSpPr>
          <p:cNvPr id="65" name="Google Shape;65;p52"/>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Playfair Display"/>
                <a:ea typeface="Playfair Display"/>
                <a:cs typeface="Playfair Display"/>
                <a:sym typeface="Playfair Display"/>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Playfair Display"/>
                <a:ea typeface="Playfair Display"/>
                <a:cs typeface="Playfair Display"/>
                <a:sym typeface="Playfair Display"/>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Playfair Display"/>
                <a:ea typeface="Playfair Display"/>
                <a:cs typeface="Playfair Display"/>
                <a:sym typeface="Playfair Display"/>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Playfair Display"/>
                <a:ea typeface="Playfair Display"/>
                <a:cs typeface="Playfair Display"/>
                <a:sym typeface="Playfair Display"/>
              </a:defRPr>
            </a:lvl9pPr>
          </a:lstStyle>
          <a:p>
            <a:endParaRPr/>
          </a:p>
        </p:txBody>
      </p:sp>
      <p:sp>
        <p:nvSpPr>
          <p:cNvPr id="66" name="Google Shape;66;p5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7" name="Google Shape;67;p5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Playfair Display"/>
                <a:ea typeface="Playfair Display"/>
                <a:cs typeface="Playfair Display"/>
                <a:sym typeface="Playfair Display"/>
              </a:defRPr>
            </a:lvl1pPr>
            <a:lvl2pPr marR="0" lvl="1"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2pPr>
            <a:lvl3pPr marR="0" lvl="2"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3pPr>
            <a:lvl4pPr marR="0" lvl="3"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4pPr>
            <a:lvl5pPr marR="0" lvl="4"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5pPr>
            <a:lvl6pPr marR="0" lvl="5"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6pPr>
            <a:lvl7pPr marR="0" lvl="6"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7pPr>
            <a:lvl8pPr marR="0" lvl="7"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8pPr>
            <a:lvl9pPr marR="0" lvl="8" algn="l">
              <a:lnSpc>
                <a:spcPct val="100000"/>
              </a:lnSpc>
              <a:spcBef>
                <a:spcPts val="0"/>
              </a:spcBef>
              <a:spcAft>
                <a:spcPts val="0"/>
              </a:spcAft>
              <a:buSzPts val="1400"/>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68" name="Google Shape;68;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Playfair Display"/>
              <a:buNone/>
              <a:defRPr sz="44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layfair Display"/>
                <a:ea typeface="Playfair Display"/>
                <a:cs typeface="Playfair Display"/>
                <a:sym typeface="Playfair Displa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layfair Display"/>
                <a:ea typeface="Playfair Display"/>
                <a:cs typeface="Playfair Display"/>
                <a:sym typeface="Playfair Displa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layfair Display"/>
                <a:ea typeface="Playfair Display"/>
                <a:cs typeface="Playfair Display"/>
                <a:sym typeface="Playfair Displa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2" name="Google Shape;12;p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3" name="Google Shape;13;p4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layfair Display"/>
                <a:ea typeface="Playfair Display"/>
                <a:cs typeface="Playfair Display"/>
                <a:sym typeface="Playfair Display"/>
              </a:defRPr>
            </a:lvl9pPr>
          </a:lstStyle>
          <a:p>
            <a:endParaRPr/>
          </a:p>
        </p:txBody>
      </p:sp>
      <p:sp>
        <p:nvSpPr>
          <p:cNvPr id="14" name="Google Shape;1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PH"/>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3"/>
          <p:cNvPicPr preferRelativeResize="0"/>
          <p:nvPr/>
        </p:nvPicPr>
        <p:blipFill>
          <a:blip r:embed="rId3">
            <a:alphaModFix/>
          </a:blip>
          <a:stretch>
            <a:fillRect/>
          </a:stretch>
        </p:blipFill>
        <p:spPr>
          <a:xfrm rot="-579343">
            <a:off x="-246394" y="2413937"/>
            <a:ext cx="4567536" cy="6858002"/>
          </a:xfrm>
          <a:prstGeom prst="rect">
            <a:avLst/>
          </a:prstGeom>
          <a:noFill/>
          <a:ln>
            <a:noFill/>
          </a:ln>
        </p:spPr>
      </p:pic>
      <p:pic>
        <p:nvPicPr>
          <p:cNvPr id="107" name="Google Shape;107;p3"/>
          <p:cNvPicPr preferRelativeResize="0"/>
          <p:nvPr/>
        </p:nvPicPr>
        <p:blipFill>
          <a:blip r:embed="rId4">
            <a:alphaModFix/>
          </a:blip>
          <a:stretch>
            <a:fillRect/>
          </a:stretch>
        </p:blipFill>
        <p:spPr>
          <a:xfrm>
            <a:off x="8779675" y="1777000"/>
            <a:ext cx="3755225" cy="5646950"/>
          </a:xfrm>
          <a:prstGeom prst="rect">
            <a:avLst/>
          </a:prstGeom>
          <a:noFill/>
          <a:ln>
            <a:noFill/>
          </a:ln>
        </p:spPr>
      </p:pic>
      <p:pic>
        <p:nvPicPr>
          <p:cNvPr id="108" name="Google Shape;108;p3"/>
          <p:cNvPicPr preferRelativeResize="0"/>
          <p:nvPr/>
        </p:nvPicPr>
        <p:blipFill>
          <a:blip r:embed="rId5">
            <a:alphaModFix/>
          </a:blip>
          <a:stretch>
            <a:fillRect/>
          </a:stretch>
        </p:blipFill>
        <p:spPr>
          <a:xfrm rot="10800000">
            <a:off x="7386575" y="-1362700"/>
            <a:ext cx="2745949" cy="4118899"/>
          </a:xfrm>
          <a:prstGeom prst="rect">
            <a:avLst/>
          </a:prstGeom>
          <a:noFill/>
          <a:ln>
            <a:noFill/>
          </a:ln>
        </p:spPr>
      </p:pic>
      <p:sp>
        <p:nvSpPr>
          <p:cNvPr id="109" name="Google Shape;109;p3"/>
          <p:cNvSpPr txBox="1"/>
          <p:nvPr/>
        </p:nvSpPr>
        <p:spPr>
          <a:xfrm>
            <a:off x="71450" y="1122100"/>
            <a:ext cx="7458000" cy="1634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Font typeface="Arial"/>
              <a:buNone/>
            </a:pPr>
            <a:r>
              <a:rPr lang="en-PH" sz="3200" b="1">
                <a:solidFill>
                  <a:schemeClr val="dk1"/>
                </a:solidFill>
                <a:highlight>
                  <a:srgbClr val="FFE599"/>
                </a:highlight>
                <a:latin typeface="Playfair Display"/>
                <a:ea typeface="Playfair Display"/>
                <a:cs typeface="Playfair Display"/>
                <a:sym typeface="Playfair Display"/>
              </a:rPr>
              <a:t>Analysing Students’ Feedback (BPAS)</a:t>
            </a:r>
            <a:r>
              <a:rPr lang="en-PH" sz="3200" b="1">
                <a:solidFill>
                  <a:schemeClr val="dk1"/>
                </a:solidFill>
                <a:latin typeface="Playfair Display"/>
                <a:ea typeface="Playfair Display"/>
                <a:cs typeface="Playfair Display"/>
                <a:sym typeface="Playfair Display"/>
              </a:rPr>
              <a:t> to improve course delivery and class experience for the students</a:t>
            </a:r>
            <a:endParaRPr sz="3200" b="1" i="1">
              <a:solidFill>
                <a:schemeClr val="dk1"/>
              </a:solidFill>
              <a:latin typeface="Playfair Display"/>
              <a:ea typeface="Playfair Display"/>
              <a:cs typeface="Playfair Display"/>
              <a:sym typeface="Playfair Display"/>
            </a:endParaRPr>
          </a:p>
          <a:p>
            <a:pPr marL="0" marR="0" lvl="0" indent="0" algn="ctr" rtl="0">
              <a:lnSpc>
                <a:spcPct val="100000"/>
              </a:lnSpc>
              <a:spcBef>
                <a:spcPts val="0"/>
              </a:spcBef>
              <a:spcAft>
                <a:spcPts val="0"/>
              </a:spcAft>
              <a:buClr>
                <a:srgbClr val="000000"/>
              </a:buClr>
              <a:buSzPts val="7200"/>
              <a:buFont typeface="Arial"/>
              <a:buNone/>
            </a:pPr>
            <a:endParaRPr sz="3200">
              <a:solidFill>
                <a:schemeClr val="dk1"/>
              </a:solidFill>
              <a:latin typeface="Playfair Display"/>
              <a:ea typeface="Playfair Display"/>
              <a:cs typeface="Playfair Display"/>
              <a:sym typeface="Playfair Display"/>
            </a:endParaRPr>
          </a:p>
        </p:txBody>
      </p:sp>
      <p:sp>
        <p:nvSpPr>
          <p:cNvPr id="110" name="Google Shape;110;p3"/>
          <p:cNvSpPr txBox="1"/>
          <p:nvPr/>
        </p:nvSpPr>
        <p:spPr>
          <a:xfrm>
            <a:off x="3625000" y="3481200"/>
            <a:ext cx="4709700" cy="3121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br>
              <a:rPr lang="en-PH" sz="2000" b="1" i="1" u="sng">
                <a:solidFill>
                  <a:schemeClr val="dk1"/>
                </a:solidFill>
                <a:latin typeface="Playfair Display"/>
                <a:ea typeface="Playfair Display"/>
                <a:cs typeface="Playfair Display"/>
                <a:sym typeface="Playfair Display"/>
              </a:rPr>
            </a:br>
            <a:r>
              <a:rPr lang="en-PH" sz="1800" b="1" i="1" u="sng" strike="noStrike" cap="none">
                <a:solidFill>
                  <a:schemeClr val="dk1"/>
                </a:solidFill>
                <a:latin typeface="Playfair Display"/>
                <a:ea typeface="Playfair Display"/>
                <a:cs typeface="Playfair Display"/>
                <a:sym typeface="Playfair Display"/>
              </a:rPr>
              <a:t>G2 Group 4 Team Members:</a:t>
            </a:r>
            <a:endParaRPr sz="1800" u="sng"/>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Tan Wei Long, Ryan</a:t>
            </a:r>
            <a:endParaRPr sz="1800"/>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Ong De Lin</a:t>
            </a:r>
            <a:endParaRPr sz="1800"/>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Narang Aakshi</a:t>
            </a:r>
            <a:endParaRPr sz="1800" b="0" u="none" strike="noStrike" cap="none">
              <a:solidFill>
                <a:schemeClr val="dk1"/>
              </a:solidFill>
              <a:latin typeface="Playfair Display"/>
              <a:ea typeface="Playfair Display"/>
              <a:cs typeface="Playfair Display"/>
              <a:sym typeface="Playfair Display"/>
            </a:endParaRPr>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Lee Jia Ern Janell</a:t>
            </a:r>
            <a:endParaRPr sz="1800"/>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Lau Jun Rong</a:t>
            </a:r>
            <a:endParaRPr sz="1800"/>
          </a:p>
          <a:p>
            <a:pPr marL="0" marR="0" lvl="0" indent="0" algn="ctr" rtl="0">
              <a:lnSpc>
                <a:spcPct val="100000"/>
              </a:lnSpc>
              <a:spcBef>
                <a:spcPts val="0"/>
              </a:spcBef>
              <a:spcAft>
                <a:spcPts val="0"/>
              </a:spcAft>
              <a:buNone/>
            </a:pPr>
            <a:r>
              <a:rPr lang="en-PH" sz="1800" b="0" u="none" strike="noStrike" cap="none">
                <a:solidFill>
                  <a:schemeClr val="dk1"/>
                </a:solidFill>
                <a:latin typeface="Playfair Display"/>
                <a:ea typeface="Playfair Display"/>
                <a:cs typeface="Playfair Display"/>
                <a:sym typeface="Playfair Display"/>
              </a:rPr>
              <a:t>Benedict Then Ji Xiang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7"/>
          <p:cNvSpPr/>
          <p:nvPr/>
        </p:nvSpPr>
        <p:spPr>
          <a:xfrm rot="5400000">
            <a:off x="456730" y="1581150"/>
            <a:ext cx="1200300" cy="1034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32" name="Google Shape;232;p7"/>
          <p:cNvSpPr txBox="1"/>
          <p:nvPr/>
        </p:nvSpPr>
        <p:spPr>
          <a:xfrm>
            <a:off x="5774893" y="601986"/>
            <a:ext cx="45348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sp>
        <p:nvSpPr>
          <p:cNvPr id="233" name="Google Shape;233;p7"/>
          <p:cNvSpPr txBox="1"/>
          <p:nvPr/>
        </p:nvSpPr>
        <p:spPr>
          <a:xfrm>
            <a:off x="5774900" y="1288550"/>
            <a:ext cx="5564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PH" sz="2400" b="0" i="1" u="none" strike="noStrike" cap="none">
                <a:solidFill>
                  <a:schemeClr val="dk1"/>
                </a:solidFill>
                <a:latin typeface="Playfair Display"/>
                <a:ea typeface="Playfair Display"/>
                <a:cs typeface="Playfair Display"/>
                <a:sym typeface="Playfair Display"/>
              </a:rPr>
              <a:t>Topic Modelling &amp; Keywords Extraction</a:t>
            </a:r>
            <a:endParaRPr sz="2400" b="0" i="0" u="none" strike="noStrike" cap="none">
              <a:solidFill>
                <a:srgbClr val="000000"/>
              </a:solidFill>
              <a:latin typeface="Arial"/>
              <a:ea typeface="Arial"/>
              <a:cs typeface="Arial"/>
              <a:sym typeface="Arial"/>
            </a:endParaRPr>
          </a:p>
        </p:txBody>
      </p:sp>
      <p:sp>
        <p:nvSpPr>
          <p:cNvPr id="234" name="Google Shape;234;p7"/>
          <p:cNvSpPr txBox="1"/>
          <p:nvPr/>
        </p:nvSpPr>
        <p:spPr>
          <a:xfrm>
            <a:off x="5774900" y="1810275"/>
            <a:ext cx="5088000" cy="31170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PH" sz="2000">
                <a:solidFill>
                  <a:schemeClr val="dk1"/>
                </a:solidFill>
                <a:highlight>
                  <a:srgbClr val="FFFFFF"/>
                </a:highlight>
                <a:latin typeface="Lato"/>
                <a:ea typeface="Lato"/>
                <a:cs typeface="Lato"/>
                <a:sym typeface="Lato"/>
              </a:rPr>
              <a:t>Perform topic modelling feedback columns: </a:t>
            </a:r>
            <a:endParaRPr sz="2000">
              <a:solidFill>
                <a:schemeClr val="dk1"/>
              </a:solidFill>
              <a:highlight>
                <a:srgbClr val="FFFFFF"/>
              </a:highlight>
              <a:latin typeface="Lato"/>
              <a:ea typeface="Lato"/>
              <a:cs typeface="Lato"/>
              <a:sym typeface="Lato"/>
            </a:endParaRPr>
          </a:p>
          <a:p>
            <a:pPr marL="0" lvl="0" indent="0" algn="l" rtl="0">
              <a:lnSpc>
                <a:spcPct val="107916"/>
              </a:lnSpc>
              <a:spcBef>
                <a:spcPts val="800"/>
              </a:spcBef>
              <a:spcAft>
                <a:spcPts val="0"/>
              </a:spcAft>
              <a:buClr>
                <a:schemeClr val="dk1"/>
              </a:buClr>
              <a:buSzPts val="1100"/>
              <a:buFont typeface="Arial"/>
              <a:buNone/>
            </a:pPr>
            <a:endParaRPr sz="2000">
              <a:solidFill>
                <a:schemeClr val="dk1"/>
              </a:solidFill>
              <a:highlight>
                <a:srgbClr val="FFFFFF"/>
              </a:highlight>
              <a:latin typeface="Lato"/>
              <a:ea typeface="Lato"/>
              <a:cs typeface="Lato"/>
              <a:sym typeface="Lato"/>
            </a:endParaRPr>
          </a:p>
          <a:p>
            <a:pPr marL="0" lvl="0" indent="0" algn="l" rtl="0">
              <a:lnSpc>
                <a:spcPct val="107916"/>
              </a:lnSpc>
              <a:spcBef>
                <a:spcPts val="800"/>
              </a:spcBef>
              <a:spcAft>
                <a:spcPts val="0"/>
              </a:spcAft>
              <a:buClr>
                <a:schemeClr val="dk1"/>
              </a:buClr>
              <a:buSzPts val="1100"/>
              <a:buFont typeface="Arial"/>
              <a:buNone/>
            </a:pPr>
            <a:endParaRPr sz="2000">
              <a:solidFill>
                <a:schemeClr val="dk1"/>
              </a:solidFill>
              <a:highlight>
                <a:srgbClr val="FFFFFF"/>
              </a:highlight>
              <a:latin typeface="Lato"/>
              <a:ea typeface="Lato"/>
              <a:cs typeface="Lato"/>
              <a:sym typeface="Lato"/>
            </a:endParaRPr>
          </a:p>
          <a:p>
            <a:pPr marL="0" lvl="0" indent="0" algn="l" rtl="0">
              <a:lnSpc>
                <a:spcPct val="107916"/>
              </a:lnSpc>
              <a:spcBef>
                <a:spcPts val="800"/>
              </a:spcBef>
              <a:spcAft>
                <a:spcPts val="0"/>
              </a:spcAft>
              <a:buClr>
                <a:schemeClr val="dk1"/>
              </a:buClr>
              <a:buSzPts val="1100"/>
              <a:buFont typeface="Arial"/>
              <a:buNone/>
            </a:pPr>
            <a:endParaRPr sz="2000">
              <a:solidFill>
                <a:schemeClr val="dk1"/>
              </a:solidFill>
              <a:highlight>
                <a:srgbClr val="FFFFFF"/>
              </a:highlight>
              <a:latin typeface="Lato"/>
              <a:ea typeface="Lato"/>
              <a:cs typeface="Lato"/>
              <a:sym typeface="Lato"/>
            </a:endParaRPr>
          </a:p>
          <a:p>
            <a:pPr marL="0" lvl="0" indent="0" algn="l" rtl="0">
              <a:lnSpc>
                <a:spcPct val="107916"/>
              </a:lnSpc>
              <a:spcBef>
                <a:spcPts val="800"/>
              </a:spcBef>
              <a:spcAft>
                <a:spcPts val="0"/>
              </a:spcAft>
              <a:buClr>
                <a:schemeClr val="dk1"/>
              </a:buClr>
              <a:buSzPts val="1100"/>
              <a:buFont typeface="Arial"/>
              <a:buNone/>
            </a:pPr>
            <a:endParaRPr sz="2000">
              <a:solidFill>
                <a:schemeClr val="dk1"/>
              </a:solidFill>
              <a:highlight>
                <a:srgbClr val="FFFFFF"/>
              </a:highlight>
              <a:latin typeface="Lato"/>
              <a:ea typeface="Lato"/>
              <a:cs typeface="Lato"/>
              <a:sym typeface="Lato"/>
            </a:endParaRPr>
          </a:p>
          <a:p>
            <a:pPr marL="457200" lvl="0" indent="0" algn="l" rtl="0">
              <a:lnSpc>
                <a:spcPct val="107916"/>
              </a:lnSpc>
              <a:spcBef>
                <a:spcPts val="800"/>
              </a:spcBef>
              <a:spcAft>
                <a:spcPts val="0"/>
              </a:spcAft>
              <a:buNone/>
            </a:pPr>
            <a:endParaRPr sz="2000">
              <a:solidFill>
                <a:schemeClr val="dk1"/>
              </a:solidFill>
              <a:highlight>
                <a:srgbClr val="FFFFFF"/>
              </a:highlight>
              <a:latin typeface="Lato"/>
              <a:ea typeface="Lato"/>
              <a:cs typeface="Lato"/>
              <a:sym typeface="Lato"/>
            </a:endParaRPr>
          </a:p>
          <a:p>
            <a:pPr marL="457200" lvl="0" indent="-355600" algn="l" rtl="0">
              <a:lnSpc>
                <a:spcPct val="107916"/>
              </a:lnSpc>
              <a:spcBef>
                <a:spcPts val="800"/>
              </a:spcBef>
              <a:spcAft>
                <a:spcPts val="0"/>
              </a:spcAft>
              <a:buClr>
                <a:schemeClr val="dk1"/>
              </a:buClr>
              <a:buSzPts val="2000"/>
              <a:buFont typeface="Lato"/>
              <a:buChar char="●"/>
            </a:pPr>
            <a:r>
              <a:rPr lang="en-PH" sz="2000">
                <a:solidFill>
                  <a:schemeClr val="dk1"/>
                </a:solidFill>
                <a:highlight>
                  <a:srgbClr val="FFFFFF"/>
                </a:highlight>
                <a:latin typeface="Lato"/>
                <a:ea typeface="Lato"/>
                <a:cs typeface="Lato"/>
                <a:sym typeface="Lato"/>
              </a:rPr>
              <a:t>Assigning labels to topics automatically based on the similarity of words</a:t>
            </a:r>
            <a:endParaRPr sz="2000">
              <a:solidFill>
                <a:schemeClr val="dk1"/>
              </a:solidFill>
              <a:highlight>
                <a:srgbClr val="FFFFFF"/>
              </a:highlight>
              <a:latin typeface="Lato"/>
              <a:ea typeface="Lato"/>
              <a:cs typeface="Lato"/>
              <a:sym typeface="Lato"/>
            </a:endParaRPr>
          </a:p>
          <a:p>
            <a:pPr marL="457200" lvl="0" indent="-355600" algn="l" rtl="0">
              <a:lnSpc>
                <a:spcPct val="107916"/>
              </a:lnSpc>
              <a:spcBef>
                <a:spcPts val="0"/>
              </a:spcBef>
              <a:spcAft>
                <a:spcPts val="0"/>
              </a:spcAft>
              <a:buClr>
                <a:schemeClr val="dk1"/>
              </a:buClr>
              <a:buSzPts val="2000"/>
              <a:buFont typeface="Lato"/>
              <a:buChar char="●"/>
            </a:pPr>
            <a:r>
              <a:rPr lang="en-PH" sz="2000">
                <a:solidFill>
                  <a:schemeClr val="dk1"/>
                </a:solidFill>
                <a:highlight>
                  <a:srgbClr val="FFFFFF"/>
                </a:highlight>
                <a:latin typeface="Lato"/>
                <a:ea typeface="Lato"/>
                <a:cs typeface="Lato"/>
                <a:sym typeface="Lato"/>
              </a:rPr>
              <a:t>Used in task 2</a:t>
            </a:r>
            <a:endParaRPr sz="2000">
              <a:solidFill>
                <a:schemeClr val="dk1"/>
              </a:solidFill>
              <a:highlight>
                <a:srgbClr val="FFFFFF"/>
              </a:highlight>
              <a:latin typeface="Lato"/>
              <a:ea typeface="Lato"/>
              <a:cs typeface="Lato"/>
              <a:sym typeface="Lato"/>
            </a:endParaRPr>
          </a:p>
          <a:p>
            <a:pPr marL="0" lvl="0" indent="0" algn="l" rtl="0">
              <a:lnSpc>
                <a:spcPct val="107916"/>
              </a:lnSpc>
              <a:spcBef>
                <a:spcPts val="800"/>
              </a:spcBef>
              <a:spcAft>
                <a:spcPts val="800"/>
              </a:spcAft>
              <a:buClr>
                <a:schemeClr val="dk1"/>
              </a:buClr>
              <a:buSzPts val="1100"/>
              <a:buFont typeface="Arial"/>
              <a:buNone/>
            </a:pPr>
            <a:endParaRPr sz="2000">
              <a:solidFill>
                <a:schemeClr val="dk1"/>
              </a:solidFill>
              <a:highlight>
                <a:srgbClr val="FFFFFF"/>
              </a:highlight>
              <a:latin typeface="Lato"/>
              <a:ea typeface="Lato"/>
              <a:cs typeface="Lato"/>
              <a:sym typeface="Lato"/>
            </a:endParaRPr>
          </a:p>
        </p:txBody>
      </p:sp>
      <p:sp>
        <p:nvSpPr>
          <p:cNvPr id="235" name="Google Shape;235;p7"/>
          <p:cNvSpPr/>
          <p:nvPr/>
        </p:nvSpPr>
        <p:spPr>
          <a:xfrm rot="-5400000">
            <a:off x="-148908" y="991974"/>
            <a:ext cx="5654100" cy="4874100"/>
          </a:xfrm>
          <a:prstGeom prst="triangle">
            <a:avLst>
              <a:gd name="adj" fmla="val 50000"/>
            </a:avLst>
          </a:prstGeom>
          <a:blipFill rotWithShape="0">
            <a:blip r:embed="rId3">
              <a:alphaModFix/>
            </a:blip>
            <a:stretch>
              <a:fillRect l="-9263" r="-4782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36" name="Google Shape;236;p7"/>
          <p:cNvSpPr/>
          <p:nvPr/>
        </p:nvSpPr>
        <p:spPr>
          <a:xfrm rot="5400000">
            <a:off x="813073" y="1131941"/>
            <a:ext cx="2242500" cy="19332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37" name="Google Shape;237;p7"/>
          <p:cNvSpPr/>
          <p:nvPr/>
        </p:nvSpPr>
        <p:spPr>
          <a:xfrm rot="5400000">
            <a:off x="4114507" y="4832740"/>
            <a:ext cx="1528800" cy="13179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nvGrpSpPr>
          <p:cNvPr id="238" name="Google Shape;238;p7"/>
          <p:cNvGrpSpPr/>
          <p:nvPr/>
        </p:nvGrpSpPr>
        <p:grpSpPr>
          <a:xfrm>
            <a:off x="9214550" y="2661881"/>
            <a:ext cx="1619100" cy="1151294"/>
            <a:chOff x="9229100" y="2182031"/>
            <a:chExt cx="1619100" cy="1151294"/>
          </a:xfrm>
        </p:grpSpPr>
        <p:pic>
          <p:nvPicPr>
            <p:cNvPr id="239" name="Google Shape;239;p7"/>
            <p:cNvPicPr preferRelativeResize="0"/>
            <p:nvPr/>
          </p:nvPicPr>
          <p:blipFill>
            <a:blip r:embed="rId4">
              <a:alphaModFix/>
            </a:blip>
            <a:stretch>
              <a:fillRect/>
            </a:stretch>
          </p:blipFill>
          <p:spPr>
            <a:xfrm>
              <a:off x="9670756" y="2182031"/>
              <a:ext cx="735800" cy="735800"/>
            </a:xfrm>
            <a:prstGeom prst="rect">
              <a:avLst/>
            </a:prstGeom>
            <a:noFill/>
            <a:ln>
              <a:noFill/>
            </a:ln>
          </p:spPr>
        </p:pic>
        <p:sp>
          <p:nvSpPr>
            <p:cNvPr id="240" name="Google Shape;240;p7"/>
            <p:cNvSpPr txBox="1"/>
            <p:nvPr/>
          </p:nvSpPr>
          <p:spPr>
            <a:xfrm>
              <a:off x="9229100" y="2917825"/>
              <a:ext cx="1619100" cy="415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PH" sz="1800">
                  <a:solidFill>
                    <a:schemeClr val="dk1"/>
                  </a:solidFill>
                  <a:latin typeface="Calibri"/>
                  <a:ea typeface="Calibri"/>
                  <a:cs typeface="Calibri"/>
                  <a:sym typeface="Calibri"/>
                </a:rPr>
                <a:t>“Suggestions”</a:t>
              </a:r>
              <a:endParaRPr>
                <a:latin typeface="Playfair Display"/>
                <a:ea typeface="Playfair Display"/>
                <a:cs typeface="Playfair Display"/>
                <a:sym typeface="Playfair Display"/>
              </a:endParaRPr>
            </a:p>
          </p:txBody>
        </p:sp>
      </p:grpSp>
      <p:grpSp>
        <p:nvGrpSpPr>
          <p:cNvPr id="241" name="Google Shape;241;p7"/>
          <p:cNvGrpSpPr/>
          <p:nvPr/>
        </p:nvGrpSpPr>
        <p:grpSpPr>
          <a:xfrm>
            <a:off x="5918850" y="2661877"/>
            <a:ext cx="1698600" cy="1151298"/>
            <a:chOff x="6543000" y="2182027"/>
            <a:chExt cx="1698600" cy="1151298"/>
          </a:xfrm>
        </p:grpSpPr>
        <p:pic>
          <p:nvPicPr>
            <p:cNvPr id="242" name="Google Shape;242;p7"/>
            <p:cNvPicPr preferRelativeResize="0"/>
            <p:nvPr/>
          </p:nvPicPr>
          <p:blipFill>
            <a:blip r:embed="rId5">
              <a:alphaModFix/>
            </a:blip>
            <a:stretch>
              <a:fillRect/>
            </a:stretch>
          </p:blipFill>
          <p:spPr>
            <a:xfrm>
              <a:off x="7024401" y="2182027"/>
              <a:ext cx="735800" cy="735800"/>
            </a:xfrm>
            <a:prstGeom prst="rect">
              <a:avLst/>
            </a:prstGeom>
            <a:noFill/>
            <a:ln>
              <a:noFill/>
            </a:ln>
          </p:spPr>
        </p:pic>
        <p:sp>
          <p:nvSpPr>
            <p:cNvPr id="243" name="Google Shape;243;p7"/>
            <p:cNvSpPr txBox="1"/>
            <p:nvPr/>
          </p:nvSpPr>
          <p:spPr>
            <a:xfrm>
              <a:off x="6543000" y="2917825"/>
              <a:ext cx="1698600" cy="415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Clr>
                  <a:schemeClr val="dk1"/>
                </a:buClr>
                <a:buSzPts val="1100"/>
                <a:buFont typeface="Arial"/>
                <a:buNone/>
              </a:pPr>
              <a:r>
                <a:rPr lang="en-PH" sz="1800">
                  <a:solidFill>
                    <a:schemeClr val="dk1"/>
                  </a:solidFill>
                  <a:latin typeface="Calibri"/>
                  <a:ea typeface="Calibri"/>
                  <a:cs typeface="Calibri"/>
                  <a:sym typeface="Calibri"/>
                </a:rPr>
                <a:t>“Enjoyed Topic”</a:t>
              </a:r>
              <a:endParaRPr>
                <a:latin typeface="Playfair Display"/>
                <a:ea typeface="Playfair Display"/>
                <a:cs typeface="Playfair Display"/>
                <a:sym typeface="Playfair Display"/>
              </a:endParaRPr>
            </a:p>
          </p:txBody>
        </p:sp>
      </p:grpSp>
      <p:grpSp>
        <p:nvGrpSpPr>
          <p:cNvPr id="244" name="Google Shape;244;p7"/>
          <p:cNvGrpSpPr/>
          <p:nvPr/>
        </p:nvGrpSpPr>
        <p:grpSpPr>
          <a:xfrm>
            <a:off x="7665925" y="2661869"/>
            <a:ext cx="1460400" cy="1355006"/>
            <a:chOff x="7985275" y="2182019"/>
            <a:chExt cx="1460400" cy="1355006"/>
          </a:xfrm>
        </p:grpSpPr>
        <p:pic>
          <p:nvPicPr>
            <p:cNvPr id="245" name="Google Shape;245;p7"/>
            <p:cNvPicPr preferRelativeResize="0"/>
            <p:nvPr/>
          </p:nvPicPr>
          <p:blipFill>
            <a:blip r:embed="rId6">
              <a:alphaModFix/>
            </a:blip>
            <a:stretch>
              <a:fillRect/>
            </a:stretch>
          </p:blipFill>
          <p:spPr>
            <a:xfrm>
              <a:off x="8347573" y="2182019"/>
              <a:ext cx="735800" cy="735811"/>
            </a:xfrm>
            <a:prstGeom prst="rect">
              <a:avLst/>
            </a:prstGeom>
            <a:noFill/>
            <a:ln>
              <a:noFill/>
            </a:ln>
          </p:spPr>
        </p:pic>
        <p:sp>
          <p:nvSpPr>
            <p:cNvPr id="246" name="Google Shape;246;p7"/>
            <p:cNvSpPr txBox="1"/>
            <p:nvPr/>
          </p:nvSpPr>
          <p:spPr>
            <a:xfrm>
              <a:off x="7985275" y="2917825"/>
              <a:ext cx="1460400" cy="619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n-PH" sz="1800">
                  <a:solidFill>
                    <a:schemeClr val="dk1"/>
                  </a:solidFill>
                  <a:latin typeface="Calibri"/>
                  <a:ea typeface="Calibri"/>
                  <a:cs typeface="Calibri"/>
                  <a:sym typeface="Calibri"/>
                </a:rPr>
                <a:t>“Challenging Topic”</a:t>
              </a:r>
              <a:endParaRPr>
                <a:latin typeface="Playfair Display"/>
                <a:ea typeface="Playfair Display"/>
                <a:cs typeface="Playfair Display"/>
                <a:sym typeface="Playfair Displ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Google Shape;252;g726bf176ca_0_94"/>
          <p:cNvCxnSpPr/>
          <p:nvPr/>
        </p:nvCxnSpPr>
        <p:spPr>
          <a:xfrm>
            <a:off x="1632175" y="1952740"/>
            <a:ext cx="0" cy="4382100"/>
          </a:xfrm>
          <a:prstGeom prst="straightConnector1">
            <a:avLst/>
          </a:prstGeom>
          <a:solidFill>
            <a:schemeClr val="lt1">
              <a:alpha val="89800"/>
            </a:schemeClr>
          </a:solidFill>
          <a:ln w="12700" cap="flat" cmpd="sng">
            <a:solidFill>
              <a:srgbClr val="F5C209"/>
            </a:solidFill>
            <a:prstDash val="solid"/>
            <a:miter lim="800000"/>
            <a:headEnd type="none" w="sm" len="sm"/>
            <a:tailEnd type="none" w="sm" len="sm"/>
          </a:ln>
        </p:spPr>
      </p:cxnSp>
      <p:sp>
        <p:nvSpPr>
          <p:cNvPr id="253" name="Google Shape;253;g726bf176ca_0_94"/>
          <p:cNvSpPr/>
          <p:nvPr/>
        </p:nvSpPr>
        <p:spPr>
          <a:xfrm>
            <a:off x="1847601" y="2098821"/>
            <a:ext cx="4078800" cy="2122200"/>
          </a:xfrm>
          <a:prstGeom prst="rect">
            <a:avLst/>
          </a:prstGeom>
          <a:solidFill>
            <a:srgbClr val="F5C20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726bf176ca_0_94"/>
          <p:cNvSpPr/>
          <p:nvPr/>
        </p:nvSpPr>
        <p:spPr>
          <a:xfrm>
            <a:off x="1847599" y="4070750"/>
            <a:ext cx="4078800" cy="22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726bf176ca_0_94"/>
          <p:cNvSpPr txBox="1"/>
          <p:nvPr/>
        </p:nvSpPr>
        <p:spPr>
          <a:xfrm>
            <a:off x="1847599" y="4287251"/>
            <a:ext cx="4078800" cy="2264100"/>
          </a:xfrm>
          <a:prstGeom prst="rect">
            <a:avLst/>
          </a:prstGeom>
          <a:noFill/>
          <a:ln>
            <a:noFill/>
          </a:ln>
        </p:spPr>
        <p:txBody>
          <a:bodyPr spcFirstLastPara="1" wrap="square" lIns="30475" tIns="30475" rIns="30475" bIns="30475" anchor="t" anchorCtr="0">
            <a:noAutofit/>
          </a:bodyPr>
          <a:lstStyle/>
          <a:p>
            <a:pPr marL="457200" marR="0" lvl="0" indent="-355600" algn="l" rtl="0">
              <a:lnSpc>
                <a:spcPct val="90000"/>
              </a:lnSpc>
              <a:spcBef>
                <a:spcPts val="0"/>
              </a:spcBef>
              <a:spcAft>
                <a:spcPts val="0"/>
              </a:spcAft>
              <a:buClr>
                <a:schemeClr val="dk1"/>
              </a:buClr>
              <a:buSzPts val="2000"/>
              <a:buFont typeface="Lato"/>
              <a:buChar char="➢"/>
            </a:pPr>
            <a:r>
              <a:rPr lang="en-PH" sz="2000">
                <a:solidFill>
                  <a:schemeClr val="dk1"/>
                </a:solidFill>
                <a:latin typeface="Lato"/>
                <a:ea typeface="Lato"/>
                <a:cs typeface="Lato"/>
                <a:sym typeface="Lato"/>
              </a:rPr>
              <a:t>A</a:t>
            </a:r>
            <a:r>
              <a:rPr lang="en-PH" sz="2000" b="0" i="0" u="none" strike="noStrike" cap="none">
                <a:solidFill>
                  <a:schemeClr val="dk1"/>
                </a:solidFill>
                <a:latin typeface="Lato"/>
                <a:ea typeface="Lato"/>
                <a:cs typeface="Lato"/>
                <a:sym typeface="Lato"/>
              </a:rPr>
              <a:t>ssist the faculty to </a:t>
            </a:r>
            <a:r>
              <a:rPr lang="en-PH" sz="2000" b="1" i="0" u="none" strike="noStrike" cap="none">
                <a:solidFill>
                  <a:schemeClr val="dk1"/>
                </a:solidFill>
                <a:latin typeface="Lato"/>
                <a:ea typeface="Lato"/>
                <a:cs typeface="Lato"/>
                <a:sym typeface="Lato"/>
              </a:rPr>
              <a:t>revise particular concepts</a:t>
            </a:r>
            <a:r>
              <a:rPr lang="en-PH" sz="2000" b="0" i="0" u="none" strike="noStrike" cap="none">
                <a:solidFill>
                  <a:schemeClr val="dk1"/>
                </a:solidFill>
                <a:latin typeface="Lato"/>
                <a:ea typeface="Lato"/>
                <a:cs typeface="Lato"/>
                <a:sym typeface="Lato"/>
              </a:rPr>
              <a:t> that were challenging or </a:t>
            </a:r>
            <a:r>
              <a:rPr lang="en-PH" sz="2000" b="1" i="0" u="none" strike="noStrike" cap="none">
                <a:solidFill>
                  <a:schemeClr val="dk1"/>
                </a:solidFill>
                <a:latin typeface="Lato"/>
                <a:ea typeface="Lato"/>
                <a:cs typeface="Lato"/>
                <a:sym typeface="Lato"/>
              </a:rPr>
              <a:t>change their delivery methods</a:t>
            </a:r>
            <a:endParaRPr sz="2000" b="1" i="0" u="none" strike="noStrike" cap="none">
              <a:solidFill>
                <a:schemeClr val="dk1"/>
              </a:solidFill>
              <a:latin typeface="Lato"/>
              <a:ea typeface="Lato"/>
              <a:cs typeface="Lato"/>
              <a:sym typeface="Lato"/>
            </a:endParaRPr>
          </a:p>
          <a:p>
            <a:pPr marL="457200" marR="0" lvl="0" indent="0" algn="l" rtl="0">
              <a:lnSpc>
                <a:spcPct val="90000"/>
              </a:lnSpc>
              <a:spcBef>
                <a:spcPts val="0"/>
              </a:spcBef>
              <a:spcAft>
                <a:spcPts val="0"/>
              </a:spcAft>
              <a:buNone/>
            </a:pPr>
            <a:endParaRPr sz="2000">
              <a:solidFill>
                <a:schemeClr val="dk1"/>
              </a:solidFill>
              <a:latin typeface="Lato"/>
              <a:ea typeface="Lato"/>
              <a:cs typeface="Lato"/>
              <a:sym typeface="Lato"/>
            </a:endParaRPr>
          </a:p>
          <a:p>
            <a:pPr marL="457200" marR="0" lvl="0" indent="-355600" algn="l" rtl="0">
              <a:lnSpc>
                <a:spcPct val="90000"/>
              </a:lnSpc>
              <a:spcBef>
                <a:spcPts val="0"/>
              </a:spcBef>
              <a:spcAft>
                <a:spcPts val="0"/>
              </a:spcAft>
              <a:buClr>
                <a:schemeClr val="dk1"/>
              </a:buClr>
              <a:buSzPts val="2000"/>
              <a:buFont typeface="Lato"/>
              <a:buChar char="➢"/>
            </a:pPr>
            <a:r>
              <a:rPr lang="en-PH" sz="2000">
                <a:solidFill>
                  <a:schemeClr val="dk1"/>
                </a:solidFill>
                <a:latin typeface="Lato"/>
                <a:ea typeface="Lato"/>
                <a:cs typeface="Lato"/>
                <a:sym typeface="Lato"/>
              </a:rPr>
              <a:t>St</a:t>
            </a:r>
            <a:r>
              <a:rPr lang="en-PH" sz="2000" b="0" i="0" u="none" strike="noStrike" cap="none">
                <a:solidFill>
                  <a:schemeClr val="dk1"/>
                </a:solidFill>
                <a:latin typeface="Lato"/>
                <a:ea typeface="Lato"/>
                <a:cs typeface="Lato"/>
                <a:sym typeface="Lato"/>
              </a:rPr>
              <a:t>udents get a better grasp on the concepts covered. </a:t>
            </a:r>
            <a:endParaRPr sz="2000" b="0" i="0" u="none" strike="noStrike" cap="none">
              <a:solidFill>
                <a:schemeClr val="dk1"/>
              </a:solidFill>
              <a:latin typeface="Lato"/>
              <a:ea typeface="Lato"/>
              <a:cs typeface="Lato"/>
              <a:sym typeface="Lato"/>
            </a:endParaRPr>
          </a:p>
        </p:txBody>
      </p:sp>
      <p:sp>
        <p:nvSpPr>
          <p:cNvPr id="256" name="Google Shape;256;g726bf176ca_0_94"/>
          <p:cNvSpPr/>
          <p:nvPr/>
        </p:nvSpPr>
        <p:spPr>
          <a:xfrm>
            <a:off x="1632175" y="1380725"/>
            <a:ext cx="4308300" cy="657300"/>
          </a:xfrm>
          <a:prstGeom prst="rect">
            <a:avLst/>
          </a:prstGeom>
          <a:solidFill>
            <a:srgbClr val="F5C209"/>
          </a:solidFill>
          <a:ln w="12700" cap="flat" cmpd="sng">
            <a:solidFill>
              <a:srgbClr val="F5C20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726bf176ca_0_94"/>
          <p:cNvSpPr txBox="1"/>
          <p:nvPr/>
        </p:nvSpPr>
        <p:spPr>
          <a:xfrm>
            <a:off x="1632175" y="1380725"/>
            <a:ext cx="4308300" cy="657300"/>
          </a:xfrm>
          <a:prstGeom prst="rect">
            <a:avLst/>
          </a:prstGeom>
          <a:noFill/>
          <a:ln>
            <a:noFill/>
          </a:ln>
        </p:spPr>
        <p:txBody>
          <a:bodyPr spcFirstLastPara="1" wrap="square" lIns="35550" tIns="35550" rIns="35550" bIns="35550" anchor="ctr" anchorCtr="0">
            <a:noAutofit/>
          </a:bodyPr>
          <a:lstStyle/>
          <a:p>
            <a:pPr marL="0" marR="0" lvl="0" indent="0" algn="ctr" rtl="0">
              <a:lnSpc>
                <a:spcPct val="90000"/>
              </a:lnSpc>
              <a:spcBef>
                <a:spcPts val="0"/>
              </a:spcBef>
              <a:spcAft>
                <a:spcPts val="0"/>
              </a:spcAft>
              <a:buClr>
                <a:schemeClr val="lt1"/>
              </a:buClr>
              <a:buSzPts val="1400"/>
              <a:buFont typeface="Lato"/>
              <a:buNone/>
            </a:pPr>
            <a:r>
              <a:rPr lang="en-PH" sz="2000" b="1" i="0" u="none" strike="noStrike" cap="none">
                <a:solidFill>
                  <a:schemeClr val="lt1"/>
                </a:solidFill>
                <a:latin typeface="Lato"/>
                <a:ea typeface="Lato"/>
                <a:cs typeface="Lato"/>
                <a:sym typeface="Lato"/>
              </a:rPr>
              <a:t>Identified challenging topics for students </a:t>
            </a:r>
            <a:endParaRPr sz="2000" b="1" i="0" u="none" strike="noStrike" cap="none">
              <a:solidFill>
                <a:schemeClr val="lt1"/>
              </a:solidFill>
              <a:latin typeface="Lato"/>
              <a:ea typeface="Lato"/>
              <a:cs typeface="Lato"/>
              <a:sym typeface="Lato"/>
            </a:endParaRPr>
          </a:p>
        </p:txBody>
      </p:sp>
      <p:cxnSp>
        <p:nvCxnSpPr>
          <p:cNvPr id="258" name="Google Shape;258;g726bf176ca_0_94"/>
          <p:cNvCxnSpPr/>
          <p:nvPr/>
        </p:nvCxnSpPr>
        <p:spPr>
          <a:xfrm>
            <a:off x="6342524" y="1952733"/>
            <a:ext cx="0" cy="4382100"/>
          </a:xfrm>
          <a:prstGeom prst="straightConnector1">
            <a:avLst/>
          </a:prstGeom>
          <a:solidFill>
            <a:srgbClr val="73E600"/>
          </a:solidFill>
          <a:ln w="12700" cap="flat" cmpd="sng">
            <a:solidFill>
              <a:srgbClr val="73E600"/>
            </a:solidFill>
            <a:prstDash val="solid"/>
            <a:miter lim="800000"/>
            <a:headEnd type="none" w="sm" len="sm"/>
            <a:tailEnd type="none" w="sm" len="sm"/>
          </a:ln>
        </p:spPr>
      </p:cxnSp>
      <p:sp>
        <p:nvSpPr>
          <p:cNvPr id="259" name="Google Shape;259;g726bf176ca_0_94"/>
          <p:cNvSpPr/>
          <p:nvPr/>
        </p:nvSpPr>
        <p:spPr>
          <a:xfrm>
            <a:off x="6557959" y="2098821"/>
            <a:ext cx="4078800" cy="2122200"/>
          </a:xfrm>
          <a:prstGeom prst="rect">
            <a:avLst/>
          </a:prstGeom>
          <a:solidFill>
            <a:srgbClr val="73E6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726bf176ca_0_94"/>
          <p:cNvSpPr/>
          <p:nvPr/>
        </p:nvSpPr>
        <p:spPr>
          <a:xfrm>
            <a:off x="6557961" y="4070750"/>
            <a:ext cx="4078800" cy="22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726bf176ca_0_94"/>
          <p:cNvSpPr txBox="1"/>
          <p:nvPr/>
        </p:nvSpPr>
        <p:spPr>
          <a:xfrm>
            <a:off x="6557961" y="4287251"/>
            <a:ext cx="4078800" cy="2264100"/>
          </a:xfrm>
          <a:prstGeom prst="rect">
            <a:avLst/>
          </a:prstGeom>
          <a:noFill/>
          <a:ln>
            <a:noFill/>
          </a:ln>
        </p:spPr>
        <p:txBody>
          <a:bodyPr spcFirstLastPara="1" wrap="square" lIns="30475" tIns="30475" rIns="30475" bIns="30475" anchor="t" anchorCtr="0">
            <a:noAutofit/>
          </a:bodyPr>
          <a:lstStyle/>
          <a:p>
            <a:pPr marL="457200" marR="0" lvl="0" indent="-355600" algn="l" rtl="0">
              <a:lnSpc>
                <a:spcPct val="90000"/>
              </a:lnSpc>
              <a:spcBef>
                <a:spcPts val="0"/>
              </a:spcBef>
              <a:spcAft>
                <a:spcPts val="0"/>
              </a:spcAft>
              <a:buClr>
                <a:schemeClr val="dk1"/>
              </a:buClr>
              <a:buSzPts val="2000"/>
              <a:buFont typeface="Lato"/>
              <a:buChar char="➢"/>
            </a:pPr>
            <a:r>
              <a:rPr lang="en-PH" sz="2000" b="1">
                <a:solidFill>
                  <a:schemeClr val="dk1"/>
                </a:solidFill>
                <a:latin typeface="Lato"/>
                <a:ea typeface="Lato"/>
                <a:cs typeface="Lato"/>
                <a:sym typeface="Lato"/>
              </a:rPr>
              <a:t>Identify Student’s potential </a:t>
            </a:r>
            <a:r>
              <a:rPr lang="en-PH" sz="2000" b="1" i="0" u="none" strike="noStrike" cap="none">
                <a:solidFill>
                  <a:schemeClr val="dk1"/>
                </a:solidFill>
                <a:latin typeface="Lato"/>
                <a:ea typeface="Lato"/>
                <a:cs typeface="Lato"/>
                <a:sym typeface="Lato"/>
              </a:rPr>
              <a:t>areas of interest</a:t>
            </a:r>
            <a:r>
              <a:rPr lang="en-PH" sz="2000" b="0" i="0" u="none" strike="noStrike" cap="none">
                <a:solidFill>
                  <a:schemeClr val="dk1"/>
                </a:solidFill>
                <a:latin typeface="Lato"/>
                <a:ea typeface="Lato"/>
                <a:cs typeface="Lato"/>
                <a:sym typeface="Lato"/>
              </a:rPr>
              <a:t> </a:t>
            </a:r>
            <a:r>
              <a:rPr lang="en-PH" sz="2000">
                <a:solidFill>
                  <a:schemeClr val="dk1"/>
                </a:solidFill>
                <a:latin typeface="Lato"/>
                <a:ea typeface="Lato"/>
                <a:cs typeface="Lato"/>
                <a:sym typeface="Lato"/>
              </a:rPr>
              <a:t> so that faculty can tailor activities/discussions to </a:t>
            </a:r>
            <a:r>
              <a:rPr lang="en-PH" sz="2000" b="0" i="0" u="none" strike="noStrike" cap="none">
                <a:solidFill>
                  <a:schemeClr val="dk1"/>
                </a:solidFill>
                <a:latin typeface="Lato"/>
                <a:ea typeface="Lato"/>
                <a:cs typeface="Lato"/>
                <a:sym typeface="Lato"/>
              </a:rPr>
              <a:t>incentivize students to participate. </a:t>
            </a:r>
            <a:endParaRPr sz="2000" b="0" i="0" u="none" strike="noStrike" cap="none">
              <a:solidFill>
                <a:schemeClr val="dk1"/>
              </a:solidFill>
              <a:latin typeface="Lato"/>
              <a:ea typeface="Lato"/>
              <a:cs typeface="Lato"/>
              <a:sym typeface="Lato"/>
            </a:endParaRPr>
          </a:p>
          <a:p>
            <a:pPr marL="0" marR="0" lvl="0" indent="0" algn="l" rtl="0">
              <a:lnSpc>
                <a:spcPct val="90000"/>
              </a:lnSpc>
              <a:spcBef>
                <a:spcPts val="0"/>
              </a:spcBef>
              <a:spcAft>
                <a:spcPts val="0"/>
              </a:spcAft>
              <a:buNone/>
            </a:pPr>
            <a:endParaRPr sz="2000">
              <a:solidFill>
                <a:schemeClr val="dk1"/>
              </a:solidFill>
              <a:latin typeface="Lato"/>
              <a:ea typeface="Lato"/>
              <a:cs typeface="Lato"/>
              <a:sym typeface="Lato"/>
            </a:endParaRPr>
          </a:p>
          <a:p>
            <a:pPr marL="914400" marR="0" lvl="0" indent="0" algn="l" rtl="0">
              <a:lnSpc>
                <a:spcPct val="90000"/>
              </a:lnSpc>
              <a:spcBef>
                <a:spcPts val="180"/>
              </a:spcBef>
              <a:spcAft>
                <a:spcPts val="0"/>
              </a:spcAft>
              <a:buNone/>
            </a:pPr>
            <a:endParaRPr sz="2000" b="0" i="0" u="none" strike="noStrike" cap="none">
              <a:solidFill>
                <a:schemeClr val="dk1"/>
              </a:solidFill>
              <a:latin typeface="Lato"/>
              <a:ea typeface="Lato"/>
              <a:cs typeface="Lato"/>
              <a:sym typeface="Lato"/>
            </a:endParaRPr>
          </a:p>
        </p:txBody>
      </p:sp>
      <p:sp>
        <p:nvSpPr>
          <p:cNvPr id="262" name="Google Shape;262;g726bf176ca_0_94"/>
          <p:cNvSpPr/>
          <p:nvPr/>
        </p:nvSpPr>
        <p:spPr>
          <a:xfrm>
            <a:off x="6342536" y="1380725"/>
            <a:ext cx="4308300" cy="657300"/>
          </a:xfrm>
          <a:prstGeom prst="rect">
            <a:avLst/>
          </a:prstGeom>
          <a:solidFill>
            <a:srgbClr val="73E600"/>
          </a:solidFill>
          <a:ln w="12700" cap="flat" cmpd="sng">
            <a:solidFill>
              <a:srgbClr val="73E6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726bf176ca_0_94"/>
          <p:cNvSpPr txBox="1"/>
          <p:nvPr/>
        </p:nvSpPr>
        <p:spPr>
          <a:xfrm>
            <a:off x="6342536" y="1380725"/>
            <a:ext cx="4308300" cy="657300"/>
          </a:xfrm>
          <a:prstGeom prst="rect">
            <a:avLst/>
          </a:prstGeom>
          <a:noFill/>
          <a:ln>
            <a:noFill/>
          </a:ln>
        </p:spPr>
        <p:txBody>
          <a:bodyPr spcFirstLastPara="1" wrap="square" lIns="35550" tIns="35550" rIns="35550" bIns="35550" anchor="ctr" anchorCtr="0">
            <a:noAutofit/>
          </a:bodyPr>
          <a:lstStyle/>
          <a:p>
            <a:pPr marL="0" marR="0" lvl="0" indent="0" algn="ctr" rtl="0">
              <a:lnSpc>
                <a:spcPct val="90000"/>
              </a:lnSpc>
              <a:spcBef>
                <a:spcPts val="0"/>
              </a:spcBef>
              <a:spcAft>
                <a:spcPts val="0"/>
              </a:spcAft>
              <a:buClr>
                <a:schemeClr val="lt1"/>
              </a:buClr>
              <a:buSzPts val="1400"/>
              <a:buFont typeface="Lato"/>
              <a:buNone/>
            </a:pPr>
            <a:r>
              <a:rPr lang="en-PH" sz="2000" b="1" i="0" u="none" strike="noStrike" cap="none">
                <a:solidFill>
                  <a:schemeClr val="lt1"/>
                </a:solidFill>
                <a:latin typeface="Lato"/>
                <a:ea typeface="Lato"/>
                <a:cs typeface="Lato"/>
                <a:sym typeface="Lato"/>
              </a:rPr>
              <a:t>Identified enjoyable topics for students </a:t>
            </a:r>
            <a:endParaRPr sz="2000" b="1" i="0" u="none" strike="noStrike" cap="none">
              <a:solidFill>
                <a:schemeClr val="lt1"/>
              </a:solidFill>
              <a:latin typeface="Lato"/>
              <a:ea typeface="Lato"/>
              <a:cs typeface="Lato"/>
              <a:sym typeface="Lato"/>
            </a:endParaRPr>
          </a:p>
        </p:txBody>
      </p:sp>
      <p:pic>
        <p:nvPicPr>
          <p:cNvPr id="264" name="Google Shape;264;g726bf176ca_0_94"/>
          <p:cNvPicPr preferRelativeResize="0"/>
          <p:nvPr/>
        </p:nvPicPr>
        <p:blipFill rotWithShape="1">
          <a:blip r:embed="rId3">
            <a:alphaModFix/>
          </a:blip>
          <a:srcRect t="2811" b="12002"/>
          <a:stretch/>
        </p:blipFill>
        <p:spPr>
          <a:xfrm>
            <a:off x="2067618" y="2174197"/>
            <a:ext cx="3638701" cy="1976763"/>
          </a:xfrm>
          <a:prstGeom prst="rect">
            <a:avLst/>
          </a:prstGeom>
          <a:noFill/>
          <a:ln>
            <a:noFill/>
          </a:ln>
        </p:spPr>
      </p:pic>
      <p:pic>
        <p:nvPicPr>
          <p:cNvPr id="265" name="Google Shape;265;g726bf176ca_0_94"/>
          <p:cNvPicPr preferRelativeResize="0"/>
          <p:nvPr/>
        </p:nvPicPr>
        <p:blipFill rotWithShape="1">
          <a:blip r:embed="rId4">
            <a:alphaModFix/>
          </a:blip>
          <a:srcRect t="30858" b="12542"/>
          <a:stretch/>
        </p:blipFill>
        <p:spPr>
          <a:xfrm>
            <a:off x="7388301" y="2174185"/>
            <a:ext cx="2418036" cy="1976793"/>
          </a:xfrm>
          <a:prstGeom prst="rect">
            <a:avLst/>
          </a:prstGeom>
          <a:noFill/>
          <a:ln>
            <a:noFill/>
          </a:ln>
        </p:spPr>
      </p:pic>
      <p:sp>
        <p:nvSpPr>
          <p:cNvPr id="266" name="Google Shape;266;g726bf176ca_0_94"/>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a:t>
            </a:r>
            <a:r>
              <a:rPr lang="en-PH" sz="4800">
                <a:solidFill>
                  <a:schemeClr val="dk1"/>
                </a:solidFill>
                <a:latin typeface="Playfair Display"/>
                <a:ea typeface="Playfair Display"/>
                <a:cs typeface="Playfair Display"/>
                <a:sym typeface="Playfair Display"/>
              </a:rPr>
              <a:t>1</a:t>
            </a:r>
            <a:endParaRPr sz="1400" b="0" i="0" u="none" strike="noStrike" cap="none">
              <a:solidFill>
                <a:srgbClr val="000000"/>
              </a:solidFill>
              <a:latin typeface="Arial"/>
              <a:ea typeface="Arial"/>
              <a:cs typeface="Arial"/>
              <a:sym typeface="Arial"/>
            </a:endParaRPr>
          </a:p>
        </p:txBody>
      </p:sp>
      <p:grpSp>
        <p:nvGrpSpPr>
          <p:cNvPr id="267" name="Google Shape;267;g726bf176ca_0_94"/>
          <p:cNvGrpSpPr/>
          <p:nvPr/>
        </p:nvGrpSpPr>
        <p:grpSpPr>
          <a:xfrm>
            <a:off x="2504037" y="375263"/>
            <a:ext cx="633300" cy="755186"/>
            <a:chOff x="3432729" y="337403"/>
            <a:chExt cx="633300" cy="755186"/>
          </a:xfrm>
        </p:grpSpPr>
        <p:sp>
          <p:nvSpPr>
            <p:cNvPr id="268" name="Google Shape;268;g726bf176ca_0_94"/>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69" name="Google Shape;269;g726bf176ca_0_94"/>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270" name="Google Shape;270;g726bf176ca_0_94"/>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How is this relevant in the decision making process?</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726bf176ca_0_26"/>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276" name="Google Shape;276;g726bf176ca_0_26"/>
          <p:cNvGrpSpPr/>
          <p:nvPr/>
        </p:nvGrpSpPr>
        <p:grpSpPr>
          <a:xfrm>
            <a:off x="2504037" y="375263"/>
            <a:ext cx="633300" cy="755186"/>
            <a:chOff x="3432729" y="337403"/>
            <a:chExt cx="633300" cy="755186"/>
          </a:xfrm>
        </p:grpSpPr>
        <p:sp>
          <p:nvSpPr>
            <p:cNvPr id="277" name="Google Shape;277;g726bf176ca_0_26"/>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78" name="Google Shape;278;g726bf176ca_0_26"/>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279" name="Google Shape;279;g726bf176ca_0_26"/>
          <p:cNvGrpSpPr/>
          <p:nvPr/>
        </p:nvGrpSpPr>
        <p:grpSpPr>
          <a:xfrm>
            <a:off x="856447" y="1374896"/>
            <a:ext cx="10751853" cy="5103205"/>
            <a:chOff x="957297" y="1559796"/>
            <a:chExt cx="10751853" cy="5103205"/>
          </a:xfrm>
        </p:grpSpPr>
        <p:pic>
          <p:nvPicPr>
            <p:cNvPr id="280" name="Google Shape;280;g726bf176ca_0_26"/>
            <p:cNvPicPr preferRelativeResize="0"/>
            <p:nvPr/>
          </p:nvPicPr>
          <p:blipFill rotWithShape="1">
            <a:blip r:embed="rId3">
              <a:alphaModFix/>
            </a:blip>
            <a:srcRect b="17769"/>
            <a:stretch/>
          </p:blipFill>
          <p:spPr>
            <a:xfrm>
              <a:off x="957297" y="1559796"/>
              <a:ext cx="10751853" cy="5103205"/>
            </a:xfrm>
            <a:prstGeom prst="rect">
              <a:avLst/>
            </a:prstGeom>
            <a:noFill/>
            <a:ln>
              <a:noFill/>
            </a:ln>
          </p:spPr>
        </p:pic>
        <p:sp>
          <p:nvSpPr>
            <p:cNvPr id="281" name="Google Shape;281;g726bf176ca_0_26"/>
            <p:cNvSpPr txBox="1"/>
            <p:nvPr/>
          </p:nvSpPr>
          <p:spPr>
            <a:xfrm>
              <a:off x="1929130" y="1940489"/>
              <a:ext cx="9352140" cy="51410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000">
                  <a:solidFill>
                    <a:srgbClr val="FFFFFF"/>
                  </a:solidFill>
                  <a:latin typeface="Lato"/>
                  <a:ea typeface="Lato"/>
                  <a:cs typeface="Lato"/>
                  <a:sym typeface="Lato"/>
                </a:rPr>
                <a:t>Baseline model (LDA) to compare performance across different approaches</a:t>
              </a:r>
              <a:endParaRPr sz="2000">
                <a:solidFill>
                  <a:srgbClr val="FFFFFF"/>
                </a:solidFill>
                <a:latin typeface="Lato"/>
                <a:ea typeface="Lato"/>
                <a:cs typeface="Lato"/>
                <a:sym typeface="Lato"/>
              </a:endParaRPr>
            </a:p>
          </p:txBody>
        </p:sp>
        <p:sp>
          <p:nvSpPr>
            <p:cNvPr id="282" name="Google Shape;282;g726bf176ca_0_26"/>
            <p:cNvSpPr txBox="1"/>
            <p:nvPr/>
          </p:nvSpPr>
          <p:spPr>
            <a:xfrm>
              <a:off x="2497483" y="2828483"/>
              <a:ext cx="9019743" cy="7376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PH" sz="2000">
                  <a:solidFill>
                    <a:srgbClr val="FFFFFF"/>
                  </a:solidFill>
                  <a:latin typeface="Lato"/>
                  <a:ea typeface="Lato"/>
                  <a:cs typeface="Lato"/>
                  <a:sym typeface="Lato"/>
                </a:rPr>
                <a:t>3 Different Approaches taken - Modifying our baseline at the Data-level and Model-level</a:t>
              </a:r>
              <a:endParaRPr sz="2000">
                <a:solidFill>
                  <a:srgbClr val="FFFFFF"/>
                </a:solidFill>
              </a:endParaRPr>
            </a:p>
          </p:txBody>
        </p:sp>
        <p:sp>
          <p:nvSpPr>
            <p:cNvPr id="283" name="Google Shape;283;g726bf176ca_0_26"/>
            <p:cNvSpPr txBox="1"/>
            <p:nvPr/>
          </p:nvSpPr>
          <p:spPr>
            <a:xfrm>
              <a:off x="2616801" y="3780827"/>
              <a:ext cx="9019743" cy="7763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000">
                  <a:solidFill>
                    <a:srgbClr val="FFFFFF"/>
                  </a:solidFill>
                  <a:latin typeface="Lato"/>
                  <a:ea typeface="Lato"/>
                  <a:cs typeface="Lato"/>
                  <a:sym typeface="Lato"/>
                </a:rPr>
                <a:t>Standardized parameters for each approach - random starting seed, number of iterations and number of topics</a:t>
              </a:r>
              <a:endParaRPr sz="2000">
                <a:solidFill>
                  <a:srgbClr val="FFFFFF"/>
                </a:solidFill>
              </a:endParaRPr>
            </a:p>
          </p:txBody>
        </p:sp>
        <p:sp>
          <p:nvSpPr>
            <p:cNvPr id="284" name="Google Shape;284;g726bf176ca_0_26"/>
            <p:cNvSpPr txBox="1"/>
            <p:nvPr/>
          </p:nvSpPr>
          <p:spPr>
            <a:xfrm>
              <a:off x="2616801" y="4771594"/>
              <a:ext cx="9019743" cy="7763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PH" sz="2000">
                  <a:solidFill>
                    <a:srgbClr val="FFFFFF"/>
                  </a:solidFill>
                  <a:latin typeface="Lato"/>
                  <a:ea typeface="Lato"/>
                  <a:cs typeface="Lato"/>
                  <a:sym typeface="Lato"/>
                </a:rPr>
                <a:t>Qualitative and Quantitative evaluation</a:t>
              </a:r>
              <a:endParaRPr sz="2000">
                <a:solidFill>
                  <a:srgbClr val="FFFFFF"/>
                </a:solidFill>
              </a:endParaRPr>
            </a:p>
          </p:txBody>
        </p:sp>
        <p:sp>
          <p:nvSpPr>
            <p:cNvPr id="285" name="Google Shape;285;g726bf176ca_0_26"/>
            <p:cNvSpPr txBox="1"/>
            <p:nvPr/>
          </p:nvSpPr>
          <p:spPr>
            <a:xfrm>
              <a:off x="2381720" y="5730739"/>
              <a:ext cx="9251270" cy="7763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PH" sz="2000">
                  <a:solidFill>
                    <a:srgbClr val="FFFFFF"/>
                  </a:solidFill>
                  <a:latin typeface="Lato"/>
                  <a:ea typeface="Lato"/>
                  <a:cs typeface="Lato"/>
                  <a:sym typeface="Lato"/>
                </a:rPr>
                <a:t>Determine best approach</a:t>
              </a:r>
              <a:endParaRPr sz="2000">
                <a:solidFill>
                  <a:srgbClr val="FFFFFF"/>
                </a:solidFill>
              </a:endParaRPr>
            </a:p>
          </p:txBody>
        </p:sp>
      </p:grpSp>
      <p:sp>
        <p:nvSpPr>
          <p:cNvPr id="286" name="Google Shape;286;g726bf176ca_0_26"/>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Solution Methodology</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0"/>
          <p:cNvSpPr txBox="1"/>
          <p:nvPr/>
        </p:nvSpPr>
        <p:spPr>
          <a:xfrm>
            <a:off x="482939" y="337403"/>
            <a:ext cx="202098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292" name="Google Shape;292;p10"/>
          <p:cNvGrpSpPr/>
          <p:nvPr/>
        </p:nvGrpSpPr>
        <p:grpSpPr>
          <a:xfrm>
            <a:off x="2503924" y="375263"/>
            <a:ext cx="633413" cy="755276"/>
            <a:chOff x="3432616" y="337403"/>
            <a:chExt cx="633413" cy="755276"/>
          </a:xfrm>
        </p:grpSpPr>
        <p:sp>
          <p:nvSpPr>
            <p:cNvPr id="293" name="Google Shape;293;p10"/>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94" name="Google Shape;294;p10"/>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295" name="Google Shape;295;p10"/>
          <p:cNvPicPr preferRelativeResize="0"/>
          <p:nvPr/>
        </p:nvPicPr>
        <p:blipFill rotWithShape="1">
          <a:blip r:embed="rId3">
            <a:alphaModFix/>
          </a:blip>
          <a:srcRect t="25397" b="27579"/>
          <a:stretch/>
        </p:blipFill>
        <p:spPr>
          <a:xfrm>
            <a:off x="148338" y="2141426"/>
            <a:ext cx="11895326" cy="4195225"/>
          </a:xfrm>
          <a:prstGeom prst="rect">
            <a:avLst/>
          </a:prstGeom>
          <a:noFill/>
          <a:ln>
            <a:noFill/>
          </a:ln>
        </p:spPr>
      </p:pic>
      <p:sp>
        <p:nvSpPr>
          <p:cNvPr id="296" name="Google Shape;296;p10"/>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Baseline approach (LDA)</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7220dfbf92_2_74"/>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302" name="Google Shape;302;g7220dfbf92_2_74"/>
          <p:cNvGrpSpPr/>
          <p:nvPr/>
        </p:nvGrpSpPr>
        <p:grpSpPr>
          <a:xfrm>
            <a:off x="2504037" y="375263"/>
            <a:ext cx="633300" cy="755186"/>
            <a:chOff x="3432729" y="337403"/>
            <a:chExt cx="633300" cy="755186"/>
          </a:xfrm>
        </p:grpSpPr>
        <p:sp>
          <p:nvSpPr>
            <p:cNvPr id="303" name="Google Shape;303;g7220dfbf92_2_74"/>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04" name="Google Shape;304;g7220dfbf92_2_74"/>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305" name="Google Shape;305;g7220dfbf92_2_74"/>
          <p:cNvSpPr txBox="1"/>
          <p:nvPr/>
        </p:nvSpPr>
        <p:spPr>
          <a:xfrm>
            <a:off x="601825" y="1981175"/>
            <a:ext cx="10524900" cy="45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400">
                <a:solidFill>
                  <a:schemeClr val="dk1"/>
                </a:solidFill>
                <a:latin typeface="Playfair Display"/>
                <a:ea typeface="Playfair Display"/>
                <a:cs typeface="Playfair Display"/>
                <a:sym typeface="Playfair Display"/>
              </a:rPr>
              <a:t>Topic Modeling over Short Texts by Incorporating Word Embeddings (Qiang et al, 2017)</a:t>
            </a:r>
            <a:endParaRPr sz="2400">
              <a:solidFill>
                <a:schemeClr val="dk1"/>
              </a:solidFill>
              <a:latin typeface="Lato Light"/>
              <a:ea typeface="Lato Light"/>
              <a:cs typeface="Lato Light"/>
              <a:sym typeface="Lato Light"/>
            </a:endParaRPr>
          </a:p>
          <a:p>
            <a:pPr marL="457200" lvl="0" indent="0" algn="l" rtl="0">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Proposed Embedding-Based Topic Modelling (ETM)</a:t>
            </a:r>
            <a:endParaRPr sz="2400">
              <a:solidFill>
                <a:schemeClr val="dk1"/>
              </a:solidFill>
              <a:latin typeface="Lato Light"/>
              <a:ea typeface="Lato Light"/>
              <a:cs typeface="Lato Light"/>
              <a:sym typeface="Lato Light"/>
            </a:endParaRPr>
          </a:p>
          <a:p>
            <a:pPr marL="914400" lvl="1" indent="-381000" algn="l" rtl="0">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Train word embeddings from a large corpus</a:t>
            </a:r>
            <a:endParaRPr sz="2400">
              <a:solidFill>
                <a:schemeClr val="dk1"/>
              </a:solidFill>
              <a:latin typeface="Lato Light"/>
              <a:ea typeface="Lato Light"/>
              <a:cs typeface="Lato Light"/>
              <a:sym typeface="Lato Light"/>
            </a:endParaRPr>
          </a:p>
          <a:p>
            <a:pPr marL="914400" lvl="1" indent="-381000" algn="l" rtl="0">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Cluster to form larger documents</a:t>
            </a:r>
            <a:endParaRPr sz="2400">
              <a:solidFill>
                <a:schemeClr val="dk1"/>
              </a:solidFill>
              <a:latin typeface="Lato Light"/>
              <a:ea typeface="Lato Light"/>
              <a:cs typeface="Lato Light"/>
              <a:sym typeface="Lato Light"/>
            </a:endParaRPr>
          </a:p>
          <a:p>
            <a:pPr marL="0" lvl="0" indent="0" algn="l" rtl="0">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lnSpc>
                <a:spcPct val="107916"/>
              </a:lnSpc>
              <a:spcBef>
                <a:spcPts val="0"/>
              </a:spcBef>
              <a:spcAft>
                <a:spcPts val="0"/>
              </a:spcAft>
              <a:buSzPts val="2400"/>
              <a:buFont typeface="Lato Light"/>
              <a:buChar char="-"/>
            </a:pPr>
            <a:r>
              <a:rPr lang="en-PH" sz="2400">
                <a:solidFill>
                  <a:schemeClr val="dk1"/>
                </a:solidFill>
                <a:latin typeface="Lato Light"/>
                <a:ea typeface="Lato Light"/>
                <a:cs typeface="Lato Light"/>
                <a:sym typeface="Lato Light"/>
              </a:rPr>
              <a:t> Coherence Measure scores on the ETM averaged 72.5%</a:t>
            </a:r>
            <a:endParaRPr sz="24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None/>
            </a:pPr>
            <a:endParaRPr sz="24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None/>
            </a:pPr>
            <a:endParaRPr sz="2400">
              <a:latin typeface="Playfair Display"/>
              <a:ea typeface="Playfair Display"/>
              <a:cs typeface="Playfair Display"/>
              <a:sym typeface="Playfair Display"/>
            </a:endParaRPr>
          </a:p>
          <a:p>
            <a:pPr marL="0" lvl="0" indent="0" algn="l" rtl="0">
              <a:spcBef>
                <a:spcPts val="800"/>
              </a:spcBef>
              <a:spcAft>
                <a:spcPts val="0"/>
              </a:spcAft>
              <a:buNone/>
            </a:pPr>
            <a:endParaRPr sz="24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Playfair Display"/>
              <a:ea typeface="Playfair Display"/>
              <a:cs typeface="Playfair Display"/>
              <a:sym typeface="Playfair Display"/>
            </a:endParaRPr>
          </a:p>
        </p:txBody>
      </p:sp>
      <p:sp>
        <p:nvSpPr>
          <p:cNvPr id="306" name="Google Shape;306;g7220dfbf92_2_74"/>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Literature Review</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726bf176ca_0_51"/>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sp>
        <p:nvSpPr>
          <p:cNvPr id="312" name="Google Shape;312;g726bf176ca_0_51"/>
          <p:cNvSpPr txBox="1"/>
          <p:nvPr/>
        </p:nvSpPr>
        <p:spPr>
          <a:xfrm>
            <a:off x="482938" y="1076067"/>
            <a:ext cx="51414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400" i="1">
              <a:solidFill>
                <a:schemeClr val="dk1"/>
              </a:solidFill>
              <a:latin typeface="Playfair Display"/>
              <a:ea typeface="Playfair Display"/>
              <a:cs typeface="Playfair Display"/>
              <a:sym typeface="Playfair Display"/>
            </a:endParaRPr>
          </a:p>
        </p:txBody>
      </p:sp>
      <p:grpSp>
        <p:nvGrpSpPr>
          <p:cNvPr id="313" name="Google Shape;313;g726bf176ca_0_51"/>
          <p:cNvGrpSpPr/>
          <p:nvPr/>
        </p:nvGrpSpPr>
        <p:grpSpPr>
          <a:xfrm>
            <a:off x="2504037" y="375263"/>
            <a:ext cx="633300" cy="755186"/>
            <a:chOff x="3432729" y="337403"/>
            <a:chExt cx="633300" cy="755186"/>
          </a:xfrm>
        </p:grpSpPr>
        <p:sp>
          <p:nvSpPr>
            <p:cNvPr id="314" name="Google Shape;314;g726bf176ca_0_5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15" name="Google Shape;315;g726bf176ca_0_5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316" name="Google Shape;316;g726bf176ca_0_51"/>
          <p:cNvPicPr preferRelativeResize="0"/>
          <p:nvPr/>
        </p:nvPicPr>
        <p:blipFill>
          <a:blip r:embed="rId3">
            <a:alphaModFix/>
          </a:blip>
          <a:stretch>
            <a:fillRect/>
          </a:stretch>
        </p:blipFill>
        <p:spPr>
          <a:xfrm>
            <a:off x="9076025" y="4223500"/>
            <a:ext cx="3115975" cy="2193013"/>
          </a:xfrm>
          <a:prstGeom prst="rect">
            <a:avLst/>
          </a:prstGeom>
          <a:noFill/>
          <a:ln>
            <a:noFill/>
          </a:ln>
        </p:spPr>
      </p:pic>
      <p:grpSp>
        <p:nvGrpSpPr>
          <p:cNvPr id="317" name="Google Shape;317;g726bf176ca_0_51"/>
          <p:cNvGrpSpPr/>
          <p:nvPr/>
        </p:nvGrpSpPr>
        <p:grpSpPr>
          <a:xfrm>
            <a:off x="624706" y="1777481"/>
            <a:ext cx="8451322" cy="4764489"/>
            <a:chOff x="-8" y="2007"/>
            <a:chExt cx="10537808" cy="5899565"/>
          </a:xfrm>
        </p:grpSpPr>
        <p:sp>
          <p:nvSpPr>
            <p:cNvPr id="318" name="Google Shape;318;g726bf176ca_0_51"/>
            <p:cNvSpPr/>
            <p:nvPr/>
          </p:nvSpPr>
          <p:spPr>
            <a:xfrm>
              <a:off x="0" y="4842272"/>
              <a:ext cx="10537800" cy="1059300"/>
            </a:xfrm>
            <a:prstGeom prst="rect">
              <a:avLst/>
            </a:prstGeom>
            <a:solidFill>
              <a:srgbClr val="38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726bf176ca_0_51"/>
            <p:cNvSpPr txBox="1"/>
            <p:nvPr/>
          </p:nvSpPr>
          <p:spPr>
            <a:xfrm>
              <a:off x="0" y="4842272"/>
              <a:ext cx="10537800" cy="10593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PH" sz="2000" i="0" u="none" strike="noStrike" cap="none">
                  <a:solidFill>
                    <a:schemeClr val="lt1"/>
                  </a:solidFill>
                  <a:latin typeface="Lato"/>
                  <a:ea typeface="Lato"/>
                  <a:cs typeface="Lato"/>
                  <a:sym typeface="Lato"/>
                </a:rPr>
                <a:t>Documents of same cluster joined to form a pseudo-document</a:t>
              </a:r>
              <a:endParaRPr>
                <a:latin typeface="Lato"/>
                <a:ea typeface="Lato"/>
                <a:cs typeface="Lato"/>
                <a:sym typeface="Lato"/>
              </a:endParaRPr>
            </a:p>
          </p:txBody>
        </p:sp>
        <p:sp>
          <p:nvSpPr>
            <p:cNvPr id="320" name="Google Shape;320;g726bf176ca_0_51"/>
            <p:cNvSpPr/>
            <p:nvPr/>
          </p:nvSpPr>
          <p:spPr>
            <a:xfrm rot="10800000">
              <a:off x="-8" y="3228862"/>
              <a:ext cx="10537800" cy="1629300"/>
            </a:xfrm>
            <a:prstGeom prst="upArrowCallout">
              <a:avLst>
                <a:gd name="adj1" fmla="val 25000"/>
                <a:gd name="adj2" fmla="val 25000"/>
                <a:gd name="adj3" fmla="val 25000"/>
                <a:gd name="adj4" fmla="val 64977"/>
              </a:avLst>
            </a:prstGeom>
            <a:solidFill>
              <a:srgbClr val="3A53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g726bf176ca_0_51"/>
            <p:cNvSpPr txBox="1"/>
            <p:nvPr/>
          </p:nvSpPr>
          <p:spPr>
            <a:xfrm>
              <a:off x="0" y="3228850"/>
              <a:ext cx="10537800" cy="5718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PH" sz="2000" i="0" u="none" strike="noStrike" cap="none">
                  <a:solidFill>
                    <a:schemeClr val="lt1"/>
                  </a:solidFill>
                  <a:latin typeface="Lato"/>
                  <a:ea typeface="Lato"/>
                  <a:cs typeface="Lato"/>
                  <a:sym typeface="Lato"/>
                </a:rPr>
                <a:t>No clear k to choose</a:t>
              </a:r>
              <a:endParaRPr>
                <a:latin typeface="Lato"/>
                <a:ea typeface="Lato"/>
                <a:cs typeface="Lato"/>
                <a:sym typeface="Lato"/>
              </a:endParaRPr>
            </a:p>
          </p:txBody>
        </p:sp>
        <p:sp>
          <p:nvSpPr>
            <p:cNvPr id="322" name="Google Shape;322;g726bf176ca_0_51"/>
            <p:cNvSpPr/>
            <p:nvPr/>
          </p:nvSpPr>
          <p:spPr>
            <a:xfrm>
              <a:off x="5145" y="3800739"/>
              <a:ext cx="3509100" cy="487200"/>
            </a:xfrm>
            <a:prstGeom prst="rect">
              <a:avLst/>
            </a:prstGeom>
            <a:solidFill>
              <a:srgbClr val="CFDEEF">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726bf176ca_0_51"/>
            <p:cNvSpPr txBox="1"/>
            <p:nvPr/>
          </p:nvSpPr>
          <p:spPr>
            <a:xfrm>
              <a:off x="5145" y="3800739"/>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No distinguishable features in our embeddings</a:t>
              </a:r>
              <a:endParaRPr>
                <a:latin typeface="Lato"/>
                <a:ea typeface="Lato"/>
                <a:cs typeface="Lato"/>
                <a:sym typeface="Lato"/>
              </a:endParaRPr>
            </a:p>
          </p:txBody>
        </p:sp>
        <p:sp>
          <p:nvSpPr>
            <p:cNvPr id="324" name="Google Shape;324;g726bf176ca_0_51"/>
            <p:cNvSpPr/>
            <p:nvPr/>
          </p:nvSpPr>
          <p:spPr>
            <a:xfrm>
              <a:off x="3514312" y="3800739"/>
              <a:ext cx="3509100" cy="487200"/>
            </a:xfrm>
            <a:prstGeom prst="rect">
              <a:avLst/>
            </a:prstGeom>
            <a:solidFill>
              <a:srgbClr val="CEE4EC">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726bf176ca_0_51"/>
            <p:cNvSpPr txBox="1"/>
            <p:nvPr/>
          </p:nvSpPr>
          <p:spPr>
            <a:xfrm>
              <a:off x="3514312" y="3800739"/>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a:solidFill>
                    <a:schemeClr val="dk1"/>
                  </a:solidFill>
                  <a:latin typeface="Lato"/>
                  <a:ea typeface="Lato"/>
                  <a:cs typeface="Lato"/>
                  <a:sym typeface="Lato"/>
                </a:rPr>
                <a:t>Slight elbow at K=20</a:t>
              </a:r>
              <a:endParaRPr>
                <a:latin typeface="Lato"/>
                <a:ea typeface="Lato"/>
                <a:cs typeface="Lato"/>
                <a:sym typeface="Lato"/>
              </a:endParaRPr>
            </a:p>
          </p:txBody>
        </p:sp>
        <p:sp>
          <p:nvSpPr>
            <p:cNvPr id="326" name="Google Shape;326;g726bf176ca_0_51"/>
            <p:cNvSpPr/>
            <p:nvPr/>
          </p:nvSpPr>
          <p:spPr>
            <a:xfrm>
              <a:off x="7023480" y="3800739"/>
              <a:ext cx="3509100" cy="487200"/>
            </a:xfrm>
            <a:prstGeom prst="rect">
              <a:avLst/>
            </a:prstGeom>
            <a:solidFill>
              <a:srgbClr val="CDEAEA">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726bf176ca_0_51"/>
            <p:cNvSpPr txBox="1"/>
            <p:nvPr/>
          </p:nvSpPr>
          <p:spPr>
            <a:xfrm>
              <a:off x="7023480" y="3800739"/>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a:solidFill>
                    <a:schemeClr val="dk1"/>
                  </a:solidFill>
                  <a:latin typeface="Lato"/>
                  <a:ea typeface="Lato"/>
                  <a:cs typeface="Lato"/>
                  <a:sym typeface="Lato"/>
                </a:rPr>
                <a:t>Similar to number of topics</a:t>
              </a:r>
              <a:endParaRPr>
                <a:latin typeface="Lato"/>
                <a:ea typeface="Lato"/>
                <a:cs typeface="Lato"/>
                <a:sym typeface="Lato"/>
              </a:endParaRPr>
            </a:p>
          </p:txBody>
        </p:sp>
        <p:sp>
          <p:nvSpPr>
            <p:cNvPr id="328" name="Google Shape;328;g726bf176ca_0_51"/>
            <p:cNvSpPr/>
            <p:nvPr/>
          </p:nvSpPr>
          <p:spPr>
            <a:xfrm rot="10800000">
              <a:off x="-8" y="1615440"/>
              <a:ext cx="10537800" cy="1629300"/>
            </a:xfrm>
            <a:prstGeom prst="upArrowCallout">
              <a:avLst>
                <a:gd name="adj1" fmla="val 25000"/>
                <a:gd name="adj2" fmla="val 25000"/>
                <a:gd name="adj3" fmla="val 25000"/>
                <a:gd name="adj4" fmla="val 64977"/>
              </a:avLst>
            </a:prstGeom>
            <a:solidFill>
              <a:srgbClr val="3E6B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726bf176ca_0_51"/>
            <p:cNvSpPr txBox="1"/>
            <p:nvPr/>
          </p:nvSpPr>
          <p:spPr>
            <a:xfrm>
              <a:off x="0" y="1615428"/>
              <a:ext cx="10537800" cy="5718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Arial"/>
                <a:buNone/>
              </a:pPr>
              <a:r>
                <a:rPr lang="en-PH" sz="2000" i="0" u="none" strike="noStrike" cap="none">
                  <a:solidFill>
                    <a:schemeClr val="lt1"/>
                  </a:solidFill>
                  <a:latin typeface="Lato"/>
                  <a:ea typeface="Lato"/>
                  <a:cs typeface="Lato"/>
                  <a:sym typeface="Lato"/>
                </a:rPr>
                <a:t>Cluster our documents - K-means clustering</a:t>
              </a:r>
              <a:endParaRPr>
                <a:latin typeface="Lato"/>
                <a:ea typeface="Lato"/>
                <a:cs typeface="Lato"/>
                <a:sym typeface="Lato"/>
              </a:endParaRPr>
            </a:p>
          </p:txBody>
        </p:sp>
        <p:sp>
          <p:nvSpPr>
            <p:cNvPr id="330" name="Google Shape;330;g726bf176ca_0_51"/>
            <p:cNvSpPr/>
            <p:nvPr/>
          </p:nvSpPr>
          <p:spPr>
            <a:xfrm>
              <a:off x="0" y="2187317"/>
              <a:ext cx="5268900" cy="487200"/>
            </a:xfrm>
            <a:prstGeom prst="rect">
              <a:avLst/>
            </a:prstGeom>
            <a:solidFill>
              <a:srgbClr val="CDE9E2">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726bf176ca_0_51"/>
            <p:cNvSpPr txBox="1"/>
            <p:nvPr/>
          </p:nvSpPr>
          <p:spPr>
            <a:xfrm>
              <a:off x="0" y="2187317"/>
              <a:ext cx="52689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Reduce features as K-means work better in lower dimensions</a:t>
              </a:r>
              <a:endParaRPr>
                <a:latin typeface="Lato"/>
                <a:ea typeface="Lato"/>
                <a:cs typeface="Lato"/>
                <a:sym typeface="Lato"/>
              </a:endParaRPr>
            </a:p>
          </p:txBody>
        </p:sp>
        <p:sp>
          <p:nvSpPr>
            <p:cNvPr id="332" name="Google Shape;332;g726bf176ca_0_51"/>
            <p:cNvSpPr/>
            <p:nvPr/>
          </p:nvSpPr>
          <p:spPr>
            <a:xfrm>
              <a:off x="5268896" y="2187317"/>
              <a:ext cx="5268900" cy="487200"/>
            </a:xfrm>
            <a:prstGeom prst="rect">
              <a:avLst/>
            </a:prstGeom>
            <a:solidFill>
              <a:srgbClr val="CDE7D9">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726bf176ca_0_51"/>
            <p:cNvSpPr txBox="1"/>
            <p:nvPr/>
          </p:nvSpPr>
          <p:spPr>
            <a:xfrm>
              <a:off x="5268896" y="2187317"/>
              <a:ext cx="52689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PCA transformation (100 to 30 features, retaining 68% of variability)</a:t>
              </a:r>
              <a:endParaRPr>
                <a:latin typeface="Lato"/>
                <a:ea typeface="Lato"/>
                <a:cs typeface="Lato"/>
                <a:sym typeface="Lato"/>
              </a:endParaRPr>
            </a:p>
          </p:txBody>
        </p:sp>
        <p:sp>
          <p:nvSpPr>
            <p:cNvPr id="334" name="Google Shape;334;g726bf176ca_0_51"/>
            <p:cNvSpPr/>
            <p:nvPr/>
          </p:nvSpPr>
          <p:spPr>
            <a:xfrm rot="10800000">
              <a:off x="-8" y="2019"/>
              <a:ext cx="10537800" cy="1629300"/>
            </a:xfrm>
            <a:prstGeom prst="upArrowCallout">
              <a:avLst>
                <a:gd name="adj1" fmla="val 25000"/>
                <a:gd name="adj2" fmla="val 25000"/>
                <a:gd name="adj3" fmla="val 25000"/>
                <a:gd name="adj4" fmla="val 64977"/>
              </a:avLst>
            </a:prstGeom>
            <a:solidFill>
              <a:srgbClr val="4285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726bf176ca_0_51"/>
            <p:cNvSpPr txBox="1"/>
            <p:nvPr/>
          </p:nvSpPr>
          <p:spPr>
            <a:xfrm>
              <a:off x="0" y="2007"/>
              <a:ext cx="10537800" cy="5718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PH" sz="2000" i="0" u="none" strike="noStrike" cap="none">
                  <a:solidFill>
                    <a:schemeClr val="lt1"/>
                  </a:solidFill>
                  <a:latin typeface="Lato"/>
                  <a:ea typeface="Lato"/>
                  <a:cs typeface="Lato"/>
                  <a:sym typeface="Lato"/>
                </a:rPr>
                <a:t>Convert to word embeddings using transferred learning</a:t>
              </a:r>
              <a:endParaRPr sz="2000" i="0" u="none" strike="noStrike" cap="none">
                <a:solidFill>
                  <a:schemeClr val="lt1"/>
                </a:solidFill>
                <a:latin typeface="Lato"/>
                <a:ea typeface="Lato"/>
                <a:cs typeface="Lato"/>
                <a:sym typeface="Lato"/>
              </a:endParaRPr>
            </a:p>
          </p:txBody>
        </p:sp>
        <p:sp>
          <p:nvSpPr>
            <p:cNvPr id="336" name="Google Shape;336;g726bf176ca_0_51"/>
            <p:cNvSpPr/>
            <p:nvPr/>
          </p:nvSpPr>
          <p:spPr>
            <a:xfrm>
              <a:off x="5145" y="573895"/>
              <a:ext cx="3509100" cy="487200"/>
            </a:xfrm>
            <a:prstGeom prst="rect">
              <a:avLst/>
            </a:prstGeom>
            <a:solidFill>
              <a:srgbClr val="CCE5D1">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726bf176ca_0_51"/>
            <p:cNvSpPr txBox="1"/>
            <p:nvPr/>
          </p:nvSpPr>
          <p:spPr>
            <a:xfrm>
              <a:off x="5145" y="573895"/>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Google’s pre-trained model on Google News Dataset</a:t>
              </a:r>
              <a:endParaRPr>
                <a:latin typeface="Lato"/>
                <a:ea typeface="Lato"/>
                <a:cs typeface="Lato"/>
                <a:sym typeface="Lato"/>
              </a:endParaRPr>
            </a:p>
          </p:txBody>
        </p:sp>
        <p:sp>
          <p:nvSpPr>
            <p:cNvPr id="338" name="Google Shape;338;g726bf176ca_0_51"/>
            <p:cNvSpPr/>
            <p:nvPr/>
          </p:nvSpPr>
          <p:spPr>
            <a:xfrm>
              <a:off x="3514312" y="573895"/>
              <a:ext cx="3509100" cy="487200"/>
            </a:xfrm>
            <a:prstGeom prst="rect">
              <a:avLst/>
            </a:prstGeom>
            <a:solidFill>
              <a:srgbClr val="CDE3CC">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g726bf176ca_0_51"/>
            <p:cNvSpPr txBox="1"/>
            <p:nvPr/>
          </p:nvSpPr>
          <p:spPr>
            <a:xfrm>
              <a:off x="3514312" y="573895"/>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Infer each word in our document</a:t>
              </a:r>
              <a:endParaRPr>
                <a:latin typeface="Lato"/>
                <a:ea typeface="Lato"/>
                <a:cs typeface="Lato"/>
                <a:sym typeface="Lato"/>
              </a:endParaRPr>
            </a:p>
          </p:txBody>
        </p:sp>
        <p:sp>
          <p:nvSpPr>
            <p:cNvPr id="340" name="Google Shape;340;g726bf176ca_0_51"/>
            <p:cNvSpPr/>
            <p:nvPr/>
          </p:nvSpPr>
          <p:spPr>
            <a:xfrm>
              <a:off x="7023480" y="573895"/>
              <a:ext cx="3509100" cy="487200"/>
            </a:xfrm>
            <a:prstGeom prst="rect">
              <a:avLst/>
            </a:prstGeom>
            <a:solidFill>
              <a:srgbClr val="D3E1CC">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726bf176ca_0_51"/>
            <p:cNvSpPr txBox="1"/>
            <p:nvPr/>
          </p:nvSpPr>
          <p:spPr>
            <a:xfrm>
              <a:off x="7023480" y="573895"/>
              <a:ext cx="3509100" cy="487200"/>
            </a:xfrm>
            <a:prstGeom prst="rect">
              <a:avLst/>
            </a:prstGeom>
            <a:solidFill>
              <a:srgbClr val="EFEFEF"/>
            </a:solidFill>
            <a:ln>
              <a:noFill/>
            </a:ln>
          </p:spPr>
          <p:txBody>
            <a:bodyPr spcFirstLastPara="1" wrap="square" lIns="113775" tIns="20300" rIns="113775" bIns="20300" anchor="ctr" anchorCtr="0">
              <a:noAutofit/>
            </a:bodyPr>
            <a:lstStyle/>
            <a:p>
              <a:pPr marL="0" marR="0" lvl="0" indent="0" algn="ctr" rtl="0">
                <a:lnSpc>
                  <a:spcPct val="90000"/>
                </a:lnSpc>
                <a:spcBef>
                  <a:spcPts val="0"/>
                </a:spcBef>
                <a:spcAft>
                  <a:spcPts val="0"/>
                </a:spcAft>
                <a:buClr>
                  <a:schemeClr val="dk1"/>
                </a:buClr>
                <a:buSzPts val="1600"/>
                <a:buFont typeface="Arial"/>
                <a:buNone/>
              </a:pPr>
              <a:r>
                <a:rPr lang="en-PH" i="0" u="none" strike="noStrike" cap="none">
                  <a:solidFill>
                    <a:schemeClr val="dk1"/>
                  </a:solidFill>
                  <a:latin typeface="Lato"/>
                  <a:ea typeface="Lato"/>
                  <a:cs typeface="Lato"/>
                  <a:sym typeface="Lato"/>
                </a:rPr>
                <a:t>Represent our documents by averaging out the word vectors</a:t>
              </a:r>
              <a:endParaRPr>
                <a:latin typeface="Lato"/>
                <a:ea typeface="Lato"/>
                <a:cs typeface="Lato"/>
                <a:sym typeface="Lato"/>
              </a:endParaRPr>
            </a:p>
          </p:txBody>
        </p:sp>
      </p:grpSp>
      <p:sp>
        <p:nvSpPr>
          <p:cNvPr id="342" name="Google Shape;342;g726bf176ca_0_51"/>
          <p:cNvSpPr txBox="1"/>
          <p:nvPr/>
        </p:nvSpPr>
        <p:spPr>
          <a:xfrm>
            <a:off x="3634464" y="241749"/>
            <a:ext cx="7622700" cy="120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Data Level approach </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(Aggregating documents by vector space similarity)</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7220dfbf92_2_15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sp>
        <p:nvSpPr>
          <p:cNvPr id="348" name="Google Shape;348;g7220dfbf92_2_150"/>
          <p:cNvSpPr txBox="1"/>
          <p:nvPr/>
        </p:nvSpPr>
        <p:spPr>
          <a:xfrm>
            <a:off x="482975" y="1076075"/>
            <a:ext cx="8166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i="1">
              <a:solidFill>
                <a:schemeClr val="dk1"/>
              </a:solidFill>
              <a:latin typeface="Playfair Display"/>
              <a:ea typeface="Playfair Display"/>
              <a:cs typeface="Playfair Display"/>
              <a:sym typeface="Playfair Display"/>
            </a:endParaRPr>
          </a:p>
        </p:txBody>
      </p:sp>
      <p:grpSp>
        <p:nvGrpSpPr>
          <p:cNvPr id="349" name="Google Shape;349;g7220dfbf92_2_150"/>
          <p:cNvGrpSpPr/>
          <p:nvPr/>
        </p:nvGrpSpPr>
        <p:grpSpPr>
          <a:xfrm>
            <a:off x="2504037" y="375263"/>
            <a:ext cx="633300" cy="755186"/>
            <a:chOff x="3432729" y="337403"/>
            <a:chExt cx="633300" cy="755186"/>
          </a:xfrm>
        </p:grpSpPr>
        <p:sp>
          <p:nvSpPr>
            <p:cNvPr id="350" name="Google Shape;350;g7220dfbf92_2_15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51" name="Google Shape;351;g7220dfbf92_2_15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352" name="Google Shape;352;g7220dfbf92_2_150"/>
          <p:cNvSpPr txBox="1"/>
          <p:nvPr/>
        </p:nvSpPr>
        <p:spPr>
          <a:xfrm>
            <a:off x="552975" y="2034600"/>
            <a:ext cx="10814400" cy="45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400">
                <a:solidFill>
                  <a:schemeClr val="dk1"/>
                </a:solidFill>
                <a:latin typeface="Playfair Display"/>
                <a:ea typeface="Playfair Display"/>
                <a:cs typeface="Playfair Display"/>
                <a:sym typeface="Playfair Display"/>
              </a:rPr>
              <a:t>Improving LDA Topic Models for Microblogs via Tweet Pooling and Automatic Labeling (Mehrotra et al, 2013)</a:t>
            </a:r>
            <a:endParaRPr sz="2400" u="sng">
              <a:solidFill>
                <a:schemeClr val="dk1"/>
              </a:solidFill>
              <a:latin typeface="Calibri"/>
              <a:ea typeface="Calibri"/>
              <a:cs typeface="Calibri"/>
              <a:sym typeface="Calibri"/>
            </a:endParaRPr>
          </a:p>
          <a:p>
            <a:pPr marL="457200" lvl="0" indent="0" algn="l" rtl="0">
              <a:lnSpc>
                <a:spcPct val="100000"/>
              </a:lnSpc>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lnSpc>
                <a:spcPct val="100000"/>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Author-wise pooling</a:t>
            </a:r>
            <a:endParaRPr sz="2400">
              <a:solidFill>
                <a:schemeClr val="dk1"/>
              </a:solidFill>
              <a:latin typeface="Lato Light"/>
              <a:ea typeface="Lato Light"/>
              <a:cs typeface="Lato Light"/>
              <a:sym typeface="Lato Light"/>
            </a:endParaRPr>
          </a:p>
          <a:p>
            <a:pPr marL="914400" lvl="1" indent="-381000" algn="l" rtl="0">
              <a:lnSpc>
                <a:spcPct val="100000"/>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One document per author (aggregate all the author’s tweets) </a:t>
            </a:r>
            <a:endParaRPr sz="24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lnSpc>
                <a:spcPct val="100000"/>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Hashtag-based pooling</a:t>
            </a:r>
            <a:endParaRPr sz="2400">
              <a:solidFill>
                <a:schemeClr val="dk1"/>
              </a:solidFill>
              <a:latin typeface="Lato Light"/>
              <a:ea typeface="Lato Light"/>
              <a:cs typeface="Lato Light"/>
              <a:sym typeface="Lato Light"/>
            </a:endParaRPr>
          </a:p>
          <a:p>
            <a:pPr marL="914400" lvl="1" indent="-381000" algn="l" rtl="0">
              <a:lnSpc>
                <a:spcPct val="100000"/>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Each hashtag will talk about a central theme</a:t>
            </a:r>
            <a:endParaRPr sz="24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lnSpc>
                <a:spcPct val="100000"/>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Achieved High purity scores of 0.54 compared to baseline (unpooled) of 0.49</a:t>
            </a:r>
            <a:endParaRPr sz="2400">
              <a:solidFill>
                <a:schemeClr val="dk1"/>
              </a:solidFill>
              <a:latin typeface="Lato Light"/>
              <a:ea typeface="Lato Light"/>
              <a:cs typeface="Lato Light"/>
              <a:sym typeface="Lato Light"/>
            </a:endParaRPr>
          </a:p>
          <a:p>
            <a:pPr marL="0" lvl="0" indent="0" algn="l" rtl="0">
              <a:lnSpc>
                <a:spcPct val="107916"/>
              </a:lnSpc>
              <a:spcBef>
                <a:spcPts val="0"/>
              </a:spcBef>
              <a:spcAft>
                <a:spcPts val="0"/>
              </a:spcAft>
              <a:buNone/>
            </a:pPr>
            <a:endParaRPr sz="2400">
              <a:latin typeface="Playfair Display"/>
              <a:ea typeface="Playfair Display"/>
              <a:cs typeface="Playfair Display"/>
              <a:sym typeface="Playfair Display"/>
            </a:endParaRPr>
          </a:p>
          <a:p>
            <a:pPr marL="0" lvl="0" indent="0" algn="l" rtl="0">
              <a:spcBef>
                <a:spcPts val="800"/>
              </a:spcBef>
              <a:spcAft>
                <a:spcPts val="0"/>
              </a:spcAft>
              <a:buNone/>
            </a:pPr>
            <a:endParaRPr sz="24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Playfair Display"/>
              <a:ea typeface="Playfair Display"/>
              <a:cs typeface="Playfair Display"/>
              <a:sym typeface="Playfair Display"/>
            </a:endParaRPr>
          </a:p>
        </p:txBody>
      </p:sp>
      <p:sp>
        <p:nvSpPr>
          <p:cNvPr id="353" name="Google Shape;353;g7220dfbf92_2_150"/>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Literature Review</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726bf176ca_0_118"/>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sp>
        <p:nvSpPr>
          <p:cNvPr id="359" name="Google Shape;359;g726bf176ca_0_118"/>
          <p:cNvSpPr txBox="1"/>
          <p:nvPr/>
        </p:nvSpPr>
        <p:spPr>
          <a:xfrm>
            <a:off x="482938" y="1076067"/>
            <a:ext cx="51414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i="1">
              <a:solidFill>
                <a:schemeClr val="dk1"/>
              </a:solidFill>
              <a:latin typeface="Playfair Display"/>
              <a:ea typeface="Playfair Display"/>
              <a:cs typeface="Playfair Display"/>
              <a:sym typeface="Playfair Display"/>
            </a:endParaRPr>
          </a:p>
        </p:txBody>
      </p:sp>
      <p:grpSp>
        <p:nvGrpSpPr>
          <p:cNvPr id="360" name="Google Shape;360;g726bf176ca_0_118"/>
          <p:cNvGrpSpPr/>
          <p:nvPr/>
        </p:nvGrpSpPr>
        <p:grpSpPr>
          <a:xfrm>
            <a:off x="2504037" y="375263"/>
            <a:ext cx="633300" cy="755186"/>
            <a:chOff x="3432729" y="337403"/>
            <a:chExt cx="633300" cy="755186"/>
          </a:xfrm>
        </p:grpSpPr>
        <p:sp>
          <p:nvSpPr>
            <p:cNvPr id="361" name="Google Shape;361;g726bf176ca_0_118"/>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62" name="Google Shape;362;g726bf176ca_0_118"/>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363" name="Google Shape;363;g726bf176ca_0_118"/>
          <p:cNvGrpSpPr/>
          <p:nvPr/>
        </p:nvGrpSpPr>
        <p:grpSpPr>
          <a:xfrm>
            <a:off x="1441981" y="1581554"/>
            <a:ext cx="9308046" cy="4796936"/>
            <a:chOff x="-8" y="2007"/>
            <a:chExt cx="10537808" cy="5899565"/>
          </a:xfrm>
        </p:grpSpPr>
        <p:sp>
          <p:nvSpPr>
            <p:cNvPr id="364" name="Google Shape;364;g726bf176ca_0_118"/>
            <p:cNvSpPr/>
            <p:nvPr/>
          </p:nvSpPr>
          <p:spPr>
            <a:xfrm>
              <a:off x="0" y="4842272"/>
              <a:ext cx="10537800" cy="1059300"/>
            </a:xfrm>
            <a:prstGeom prst="rect">
              <a:avLst/>
            </a:prstGeom>
            <a:solidFill>
              <a:srgbClr val="3C1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726bf176ca_0_118"/>
            <p:cNvSpPr txBox="1"/>
            <p:nvPr/>
          </p:nvSpPr>
          <p:spPr>
            <a:xfrm>
              <a:off x="0" y="4842272"/>
              <a:ext cx="10537800" cy="10593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PH" sz="2400" i="0" u="none" strike="noStrike" cap="none">
                  <a:solidFill>
                    <a:schemeClr val="lt1"/>
                  </a:solidFill>
                  <a:latin typeface="Lato"/>
                  <a:ea typeface="Lato"/>
                  <a:cs typeface="Lato"/>
                  <a:sym typeface="Lato"/>
                </a:rPr>
                <a:t>Passed as input to LDA</a:t>
              </a:r>
              <a:endParaRPr>
                <a:latin typeface="Lato"/>
                <a:ea typeface="Lato"/>
                <a:cs typeface="Lato"/>
                <a:sym typeface="Lato"/>
              </a:endParaRPr>
            </a:p>
          </p:txBody>
        </p:sp>
        <p:sp>
          <p:nvSpPr>
            <p:cNvPr id="366" name="Google Shape;366;g726bf176ca_0_118"/>
            <p:cNvSpPr/>
            <p:nvPr/>
          </p:nvSpPr>
          <p:spPr>
            <a:xfrm rot="10800000">
              <a:off x="-8" y="3228862"/>
              <a:ext cx="10537800" cy="1629300"/>
            </a:xfrm>
            <a:prstGeom prst="upArrowCallout">
              <a:avLst>
                <a:gd name="adj1" fmla="val 25000"/>
                <a:gd name="adj2" fmla="val 25000"/>
                <a:gd name="adj3" fmla="val 25000"/>
                <a:gd name="adj4" fmla="val 64977"/>
              </a:avLst>
            </a:prstGeom>
            <a:solidFill>
              <a:srgbClr val="632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726bf176ca_0_118"/>
            <p:cNvSpPr txBox="1"/>
            <p:nvPr/>
          </p:nvSpPr>
          <p:spPr>
            <a:xfrm>
              <a:off x="0" y="3228850"/>
              <a:ext cx="10537800" cy="10587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PH" sz="2400">
                  <a:solidFill>
                    <a:schemeClr val="lt1"/>
                  </a:solidFill>
                  <a:latin typeface="Lato"/>
                  <a:ea typeface="Lato"/>
                  <a:cs typeface="Lato"/>
                  <a:sym typeface="Lato"/>
                </a:rPr>
                <a:t>1</a:t>
              </a:r>
              <a:r>
                <a:rPr lang="en-PH" sz="2400" i="0" u="none" strike="noStrike" cap="none">
                  <a:solidFill>
                    <a:schemeClr val="lt1"/>
                  </a:solidFill>
                  <a:latin typeface="Lato"/>
                  <a:ea typeface="Lato"/>
                  <a:cs typeface="Lato"/>
                  <a:sym typeface="Lato"/>
                </a:rPr>
                <a:t>0 documents in total</a:t>
              </a:r>
              <a:endParaRPr>
                <a:latin typeface="Lato"/>
                <a:ea typeface="Lato"/>
                <a:cs typeface="Lato"/>
                <a:sym typeface="Lato"/>
              </a:endParaRPr>
            </a:p>
          </p:txBody>
        </p:sp>
        <p:sp>
          <p:nvSpPr>
            <p:cNvPr id="368" name="Google Shape;368;g726bf176ca_0_118"/>
            <p:cNvSpPr/>
            <p:nvPr/>
          </p:nvSpPr>
          <p:spPr>
            <a:xfrm rot="10800000">
              <a:off x="-8" y="1615440"/>
              <a:ext cx="10537800" cy="1629300"/>
            </a:xfrm>
            <a:prstGeom prst="upArrowCallout">
              <a:avLst>
                <a:gd name="adj1" fmla="val 25000"/>
                <a:gd name="adj2" fmla="val 25000"/>
                <a:gd name="adj3" fmla="val 25000"/>
                <a:gd name="adj4" fmla="val 64977"/>
              </a:avLst>
            </a:prstGeom>
            <a:solidFill>
              <a:srgbClr val="853B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726bf176ca_0_118"/>
            <p:cNvSpPr txBox="1"/>
            <p:nvPr/>
          </p:nvSpPr>
          <p:spPr>
            <a:xfrm>
              <a:off x="0" y="1615428"/>
              <a:ext cx="10537800" cy="5718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PH" sz="2400" i="0" u="none" strike="noStrike" cap="none">
                  <a:solidFill>
                    <a:schemeClr val="lt1"/>
                  </a:solidFill>
                  <a:latin typeface="Lato"/>
                  <a:ea typeface="Lato"/>
                  <a:cs typeface="Lato"/>
                  <a:sym typeface="Lato"/>
                </a:rPr>
                <a:t>Ensure each document has similar content and nature</a:t>
              </a:r>
              <a:endParaRPr>
                <a:latin typeface="Lato"/>
                <a:ea typeface="Lato"/>
                <a:cs typeface="Lato"/>
                <a:sym typeface="Lato"/>
              </a:endParaRPr>
            </a:p>
          </p:txBody>
        </p:sp>
        <p:sp>
          <p:nvSpPr>
            <p:cNvPr id="370" name="Google Shape;370;g726bf176ca_0_118"/>
            <p:cNvSpPr/>
            <p:nvPr/>
          </p:nvSpPr>
          <p:spPr>
            <a:xfrm>
              <a:off x="0" y="2187317"/>
              <a:ext cx="10537800" cy="487200"/>
            </a:xfrm>
            <a:prstGeom prst="rect">
              <a:avLst/>
            </a:prstGeom>
            <a:solidFill>
              <a:srgbClr val="CFDEEF">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g726bf176ca_0_118"/>
            <p:cNvSpPr txBox="1"/>
            <p:nvPr/>
          </p:nvSpPr>
          <p:spPr>
            <a:xfrm>
              <a:off x="0" y="2187317"/>
              <a:ext cx="10537800" cy="487200"/>
            </a:xfrm>
            <a:prstGeom prst="rect">
              <a:avLst/>
            </a:prstGeom>
            <a:noFill/>
            <a:ln>
              <a:noFill/>
            </a:ln>
          </p:spPr>
          <p:txBody>
            <a:bodyPr spcFirstLastPara="1" wrap="square" lIns="142225" tIns="25400" rIns="142225" bIns="25400"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en-PH" sz="2000" i="0" u="none" strike="noStrike" cap="none">
                  <a:solidFill>
                    <a:schemeClr val="dk1"/>
                  </a:solidFill>
                  <a:latin typeface="Lato"/>
                  <a:ea typeface="Lato"/>
                  <a:cs typeface="Lato"/>
                  <a:sym typeface="Lato"/>
                </a:rPr>
                <a:t>Feedback submitted is pertaining to that week of class</a:t>
              </a:r>
              <a:endParaRPr>
                <a:latin typeface="Lato"/>
                <a:ea typeface="Lato"/>
                <a:cs typeface="Lato"/>
                <a:sym typeface="Lato"/>
              </a:endParaRPr>
            </a:p>
          </p:txBody>
        </p:sp>
        <p:sp>
          <p:nvSpPr>
            <p:cNvPr id="372" name="Google Shape;372;g726bf176ca_0_118"/>
            <p:cNvSpPr/>
            <p:nvPr/>
          </p:nvSpPr>
          <p:spPr>
            <a:xfrm rot="10800000">
              <a:off x="-8" y="2019"/>
              <a:ext cx="10537800" cy="1629300"/>
            </a:xfrm>
            <a:prstGeom prst="upArrowCallout">
              <a:avLst>
                <a:gd name="adj1" fmla="val 25000"/>
                <a:gd name="adj2" fmla="val 25000"/>
                <a:gd name="adj3" fmla="val 25000"/>
                <a:gd name="adj4" fmla="val 64977"/>
              </a:avLst>
            </a:prstGeom>
            <a:solidFill>
              <a:srgbClr val="AD53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726bf176ca_0_118"/>
            <p:cNvSpPr txBox="1"/>
            <p:nvPr/>
          </p:nvSpPr>
          <p:spPr>
            <a:xfrm>
              <a:off x="0" y="2007"/>
              <a:ext cx="10537800" cy="10587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PH" sz="2400" i="0" u="none" strike="noStrike" cap="none">
                  <a:solidFill>
                    <a:schemeClr val="lt1"/>
                  </a:solidFill>
                  <a:latin typeface="Lato"/>
                  <a:ea typeface="Lato"/>
                  <a:cs typeface="Lato"/>
                  <a:sym typeface="Lato"/>
                </a:rPr>
                <a:t>Aggregate our documents by the week of feedback submitted</a:t>
              </a:r>
              <a:endParaRPr sz="2400" i="0" u="none" strike="noStrike" cap="none">
                <a:solidFill>
                  <a:schemeClr val="lt1"/>
                </a:solidFill>
                <a:latin typeface="Lato"/>
                <a:ea typeface="Lato"/>
                <a:cs typeface="Lato"/>
                <a:sym typeface="Lato"/>
              </a:endParaRPr>
            </a:p>
          </p:txBody>
        </p:sp>
      </p:grpSp>
      <p:sp>
        <p:nvSpPr>
          <p:cNvPr id="374" name="Google Shape;374;g726bf176ca_0_118"/>
          <p:cNvSpPr txBox="1"/>
          <p:nvPr/>
        </p:nvSpPr>
        <p:spPr>
          <a:xfrm>
            <a:off x="3634464" y="241749"/>
            <a:ext cx="7622700" cy="120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Data Level approach </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(Aggregating documents by weeks)</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7220dfbf92_2_171"/>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380" name="Google Shape;380;g7220dfbf92_2_171"/>
          <p:cNvGrpSpPr/>
          <p:nvPr/>
        </p:nvGrpSpPr>
        <p:grpSpPr>
          <a:xfrm>
            <a:off x="2504037" y="375263"/>
            <a:ext cx="633300" cy="755186"/>
            <a:chOff x="3432729" y="337403"/>
            <a:chExt cx="633300" cy="755186"/>
          </a:xfrm>
        </p:grpSpPr>
        <p:sp>
          <p:nvSpPr>
            <p:cNvPr id="381" name="Google Shape;381;g7220dfbf92_2_17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82" name="Google Shape;382;g7220dfbf92_2_17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383" name="Google Shape;383;g7220dfbf92_2_171"/>
          <p:cNvSpPr txBox="1"/>
          <p:nvPr/>
        </p:nvSpPr>
        <p:spPr>
          <a:xfrm>
            <a:off x="565875" y="1754550"/>
            <a:ext cx="10524900" cy="463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400">
                <a:solidFill>
                  <a:schemeClr val="dk1"/>
                </a:solidFill>
                <a:latin typeface="Playfair Display"/>
                <a:ea typeface="Playfair Display"/>
                <a:cs typeface="Playfair Display"/>
                <a:sym typeface="Playfair Display"/>
              </a:rPr>
              <a:t>A Dirichlet Multinomial Mixture Model-based Approach for Short Text Clustering (Yin &amp; Wang, 2014)</a:t>
            </a:r>
            <a:endParaRPr sz="2400">
              <a:solidFill>
                <a:schemeClr val="dk1"/>
              </a:solidFill>
              <a:latin typeface="Playfair Display"/>
              <a:ea typeface="Playfair Display"/>
              <a:cs typeface="Playfair Display"/>
              <a:sym typeface="Playfair Display"/>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Assumption of one latent topic per document</a:t>
            </a:r>
            <a:endParaRPr sz="2200">
              <a:solidFill>
                <a:schemeClr val="dk1"/>
              </a:solidFill>
              <a:latin typeface="Lato Light"/>
              <a:ea typeface="Lato Light"/>
              <a:cs typeface="Lato Light"/>
              <a:sym typeface="Lato Light"/>
            </a:endParaRPr>
          </a:p>
          <a:p>
            <a:pPr marL="457200" lvl="0" indent="-368300" algn="l" rtl="0">
              <a:lnSpc>
                <a:spcPct val="107916"/>
              </a:lnSpc>
              <a:spcBef>
                <a:spcPts val="80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Movie group process analogy</a:t>
            </a:r>
            <a:endParaRPr sz="2200">
              <a:solidFill>
                <a:schemeClr val="dk1"/>
              </a:solidFill>
              <a:latin typeface="Lato Light"/>
              <a:ea typeface="Lato Light"/>
              <a:cs typeface="Lato Light"/>
              <a:sym typeface="Lato Light"/>
            </a:endParaRPr>
          </a:p>
          <a:p>
            <a:pPr marL="914400" lvl="0" indent="-368300" algn="l" rtl="0">
              <a:lnSpc>
                <a:spcPct val="107916"/>
              </a:lnSpc>
              <a:spcBef>
                <a:spcPts val="800"/>
              </a:spcBef>
              <a:spcAft>
                <a:spcPts val="0"/>
              </a:spcAft>
              <a:buClr>
                <a:schemeClr val="dk1"/>
              </a:buClr>
              <a:buSzPts val="2200"/>
              <a:buFont typeface="Lato Light"/>
              <a:buAutoNum type="arabicParenR"/>
            </a:pPr>
            <a:r>
              <a:rPr lang="en-PH" sz="2200">
                <a:solidFill>
                  <a:schemeClr val="dk1"/>
                </a:solidFill>
                <a:latin typeface="Lato Light"/>
                <a:ea typeface="Lato Light"/>
                <a:cs typeface="Lato Light"/>
                <a:sym typeface="Lato Light"/>
              </a:rPr>
              <a:t>Students have list of favourite movies</a:t>
            </a:r>
            <a:endParaRPr sz="2200">
              <a:solidFill>
                <a:schemeClr val="dk1"/>
              </a:solidFill>
              <a:latin typeface="Lato Light"/>
              <a:ea typeface="Lato Light"/>
              <a:cs typeface="Lato Light"/>
              <a:sym typeface="Lato Light"/>
            </a:endParaRPr>
          </a:p>
          <a:p>
            <a:pPr marL="914400" lvl="0" indent="-368300" algn="l" rtl="0">
              <a:lnSpc>
                <a:spcPct val="107916"/>
              </a:lnSpc>
              <a:spcBef>
                <a:spcPts val="0"/>
              </a:spcBef>
              <a:spcAft>
                <a:spcPts val="0"/>
              </a:spcAft>
              <a:buClr>
                <a:schemeClr val="dk1"/>
              </a:buClr>
              <a:buSzPts val="2200"/>
              <a:buFont typeface="Lato Light"/>
              <a:buAutoNum type="arabicParenR"/>
            </a:pPr>
            <a:r>
              <a:rPr lang="en-PH" sz="2200">
                <a:solidFill>
                  <a:schemeClr val="dk1"/>
                </a:solidFill>
                <a:latin typeface="Lato Light"/>
                <a:ea typeface="Lato Light"/>
                <a:cs typeface="Lato Light"/>
                <a:sym typeface="Lato Light"/>
              </a:rPr>
              <a:t>Students assigned to tables: </a:t>
            </a:r>
            <a:endParaRPr sz="2200">
              <a:solidFill>
                <a:schemeClr val="dk1"/>
              </a:solidFill>
              <a:latin typeface="Lato Light"/>
              <a:ea typeface="Lato Light"/>
              <a:cs typeface="Lato Light"/>
              <a:sym typeface="Lato Light"/>
            </a:endParaRPr>
          </a:p>
          <a:p>
            <a:pPr marL="2286000" lvl="1" indent="-368300" algn="l" rtl="0">
              <a:lnSpc>
                <a:spcPct val="107916"/>
              </a:lnSpc>
              <a:spcBef>
                <a:spcPts val="0"/>
              </a:spcBef>
              <a:spcAft>
                <a:spcPts val="0"/>
              </a:spcAft>
              <a:buClr>
                <a:schemeClr val="dk1"/>
              </a:buClr>
              <a:buSzPts val="2200"/>
              <a:buAutoNum type="alphaLcParenR"/>
            </a:pPr>
            <a:r>
              <a:rPr lang="en-PH" sz="2200">
                <a:solidFill>
                  <a:schemeClr val="dk1"/>
                </a:solidFill>
                <a:latin typeface="Lato Light"/>
                <a:ea typeface="Lato Light"/>
                <a:cs typeface="Lato Light"/>
                <a:sym typeface="Lato Light"/>
              </a:rPr>
              <a:t>more students than current table</a:t>
            </a:r>
            <a:endParaRPr sz="2200">
              <a:solidFill>
                <a:schemeClr val="dk1"/>
              </a:solidFill>
              <a:latin typeface="Lato Light"/>
              <a:ea typeface="Lato Light"/>
              <a:cs typeface="Lato Light"/>
              <a:sym typeface="Lato Light"/>
            </a:endParaRPr>
          </a:p>
          <a:p>
            <a:pPr marL="2286000" lvl="1" indent="-368300" algn="l" rtl="0">
              <a:lnSpc>
                <a:spcPct val="107916"/>
              </a:lnSpc>
              <a:spcBef>
                <a:spcPts val="0"/>
              </a:spcBef>
              <a:spcAft>
                <a:spcPts val="0"/>
              </a:spcAft>
              <a:buClr>
                <a:schemeClr val="dk1"/>
              </a:buClr>
              <a:buSzPts val="2200"/>
              <a:buAutoNum type="alphaLcParenR"/>
            </a:pPr>
            <a:r>
              <a:rPr lang="en-PH" sz="2200">
                <a:solidFill>
                  <a:schemeClr val="dk1"/>
                </a:solidFill>
                <a:latin typeface="Lato Light"/>
                <a:ea typeface="Lato Light"/>
                <a:cs typeface="Lato Light"/>
                <a:sym typeface="Lato Light"/>
              </a:rPr>
              <a:t>table with students of similar list of movies</a:t>
            </a:r>
            <a:endParaRPr sz="2200">
              <a:solidFill>
                <a:schemeClr val="dk1"/>
              </a:solidFill>
              <a:latin typeface="Lato Light"/>
              <a:ea typeface="Lato Light"/>
              <a:cs typeface="Lato Light"/>
              <a:sym typeface="Lato Light"/>
            </a:endParaRPr>
          </a:p>
          <a:p>
            <a:pPr marL="914400" lvl="0" indent="-368300" algn="l" rtl="0">
              <a:lnSpc>
                <a:spcPct val="107916"/>
              </a:lnSpc>
              <a:spcBef>
                <a:spcPts val="0"/>
              </a:spcBef>
              <a:spcAft>
                <a:spcPts val="0"/>
              </a:spcAft>
              <a:buClr>
                <a:schemeClr val="dk1"/>
              </a:buClr>
              <a:buSzPts val="2200"/>
              <a:buFont typeface="Lato Light"/>
              <a:buAutoNum type="arabicParenR"/>
            </a:pPr>
            <a:r>
              <a:rPr lang="en-PH" sz="2200">
                <a:solidFill>
                  <a:schemeClr val="dk1"/>
                </a:solidFill>
                <a:latin typeface="Lato Light"/>
                <a:ea typeface="Lato Light"/>
                <a:cs typeface="Lato Light"/>
                <a:sym typeface="Lato Light"/>
              </a:rPr>
              <a:t>Eventually reach optimal configuration</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Better homogeneity and completeness than K-means (0.853 and 0.896 compared to  0.692 and 0.775)</a:t>
            </a:r>
            <a:endParaRPr sz="2200">
              <a:latin typeface="Lato Light"/>
              <a:ea typeface="Lato Light"/>
              <a:cs typeface="Lato Light"/>
              <a:sym typeface="Lato Light"/>
            </a:endParaRPr>
          </a:p>
        </p:txBody>
      </p:sp>
      <p:sp>
        <p:nvSpPr>
          <p:cNvPr id="384" name="Google Shape;384;g7220dfbf92_2_171"/>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Literature Review</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726bf176ca_0_149"/>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sp>
        <p:nvSpPr>
          <p:cNvPr id="390" name="Google Shape;390;g726bf176ca_0_149"/>
          <p:cNvSpPr txBox="1"/>
          <p:nvPr/>
        </p:nvSpPr>
        <p:spPr>
          <a:xfrm>
            <a:off x="3268138" y="656192"/>
            <a:ext cx="51414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i="1">
              <a:solidFill>
                <a:schemeClr val="dk1"/>
              </a:solidFill>
              <a:latin typeface="Playfair Display"/>
              <a:ea typeface="Playfair Display"/>
              <a:cs typeface="Playfair Display"/>
              <a:sym typeface="Playfair Display"/>
            </a:endParaRPr>
          </a:p>
        </p:txBody>
      </p:sp>
      <p:grpSp>
        <p:nvGrpSpPr>
          <p:cNvPr id="391" name="Google Shape;391;g726bf176ca_0_149"/>
          <p:cNvGrpSpPr/>
          <p:nvPr/>
        </p:nvGrpSpPr>
        <p:grpSpPr>
          <a:xfrm>
            <a:off x="2504037" y="375263"/>
            <a:ext cx="633300" cy="755186"/>
            <a:chOff x="3432729" y="337403"/>
            <a:chExt cx="633300" cy="755186"/>
          </a:xfrm>
        </p:grpSpPr>
        <p:sp>
          <p:nvSpPr>
            <p:cNvPr id="392" name="Google Shape;392;g726bf176ca_0_149"/>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393" name="Google Shape;393;g726bf176ca_0_149"/>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394" name="Google Shape;394;g726bf176ca_0_149"/>
          <p:cNvSpPr/>
          <p:nvPr/>
        </p:nvSpPr>
        <p:spPr>
          <a:xfrm>
            <a:off x="1205010" y="5572177"/>
            <a:ext cx="9782400" cy="618000"/>
          </a:xfrm>
          <a:prstGeom prst="rect">
            <a:avLst/>
          </a:prstGeom>
          <a:solidFill>
            <a:srgbClr val="B06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g726bf176ca_0_149"/>
          <p:cNvSpPr txBox="1"/>
          <p:nvPr/>
        </p:nvSpPr>
        <p:spPr>
          <a:xfrm>
            <a:off x="1205010" y="5572177"/>
            <a:ext cx="9782400" cy="618000"/>
          </a:xfrm>
          <a:prstGeom prst="rect">
            <a:avLst/>
          </a:prstGeom>
          <a:noFill/>
          <a:ln>
            <a:noFill/>
          </a:ln>
        </p:spPr>
        <p:txBody>
          <a:bodyPr spcFirstLastPara="1" wrap="square" lIns="113775" tIns="113775" rIns="113775" bIns="11377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PH" sz="2000" b="0" i="0" u="none" strike="noStrike" cap="none">
                <a:solidFill>
                  <a:schemeClr val="lt1"/>
                </a:solidFill>
                <a:latin typeface="Lato"/>
                <a:ea typeface="Lato"/>
                <a:cs typeface="Lato"/>
                <a:sym typeface="Lato"/>
              </a:rPr>
              <a:t>Set β to be a lower value than the default (0.1), at β=0.05</a:t>
            </a:r>
            <a:endParaRPr sz="2000"/>
          </a:p>
        </p:txBody>
      </p:sp>
      <p:sp>
        <p:nvSpPr>
          <p:cNvPr id="396" name="Google Shape;396;g726bf176ca_0_149"/>
          <p:cNvSpPr/>
          <p:nvPr/>
        </p:nvSpPr>
        <p:spPr>
          <a:xfrm rot="10800000">
            <a:off x="1204987" y="4640764"/>
            <a:ext cx="9782400" cy="950100"/>
          </a:xfrm>
          <a:prstGeom prst="upArrowCallout">
            <a:avLst>
              <a:gd name="adj1" fmla="val 25000"/>
              <a:gd name="adj2" fmla="val 25000"/>
              <a:gd name="adj3" fmla="val 25000"/>
              <a:gd name="adj4" fmla="val 64977"/>
            </a:avLst>
          </a:prstGeom>
          <a:solidFill>
            <a:srgbClr val="A16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726bf176ca_0_149"/>
          <p:cNvSpPr txBox="1"/>
          <p:nvPr/>
        </p:nvSpPr>
        <p:spPr>
          <a:xfrm>
            <a:off x="1205010" y="4640430"/>
            <a:ext cx="9782400" cy="333600"/>
          </a:xfrm>
          <a:prstGeom prst="rect">
            <a:avLst/>
          </a:prstGeom>
          <a:noFill/>
          <a:ln>
            <a:noFill/>
          </a:ln>
        </p:spPr>
        <p:txBody>
          <a:bodyPr spcFirstLastPara="1" wrap="square" lIns="113775" tIns="113775" rIns="113775" bIns="11377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PH" sz="2000" b="0" i="0" u="none" strike="noStrike" cap="none">
                <a:solidFill>
                  <a:schemeClr val="lt1"/>
                </a:solidFill>
                <a:latin typeface="Lato"/>
                <a:ea typeface="Lato"/>
                <a:cs typeface="Lato"/>
                <a:sym typeface="Lato"/>
              </a:rPr>
              <a:t>Homogeneity is important to us because of how our topic labelling algorithm works </a:t>
            </a:r>
            <a:endParaRPr sz="2000"/>
          </a:p>
        </p:txBody>
      </p:sp>
      <p:sp>
        <p:nvSpPr>
          <p:cNvPr id="398" name="Google Shape;398;g726bf176ca_0_149"/>
          <p:cNvSpPr/>
          <p:nvPr/>
        </p:nvSpPr>
        <p:spPr>
          <a:xfrm>
            <a:off x="1205010" y="4974032"/>
            <a:ext cx="9782400" cy="284100"/>
          </a:xfrm>
          <a:prstGeom prst="rect">
            <a:avLst/>
          </a:prstGeom>
          <a:solidFill>
            <a:srgbClr val="CFDEEF">
              <a:alpha val="89800"/>
            </a:srgbClr>
          </a:solidFill>
          <a:ln w="9525" cap="flat" cmpd="sng">
            <a:solidFill>
              <a:srgbClr val="CFDEEF">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g726bf176ca_0_149"/>
          <p:cNvSpPr txBox="1"/>
          <p:nvPr/>
        </p:nvSpPr>
        <p:spPr>
          <a:xfrm>
            <a:off x="1205010" y="4974032"/>
            <a:ext cx="9782400" cy="284100"/>
          </a:xfrm>
          <a:prstGeom prst="rect">
            <a:avLst/>
          </a:prstGeom>
          <a:noFill/>
          <a:ln>
            <a:noFill/>
          </a:ln>
        </p:spPr>
        <p:txBody>
          <a:bodyPr spcFirstLastPara="1" wrap="square" lIns="99550" tIns="17775" rIns="99550" bIns="17775" anchor="ctr" anchorCtr="0">
            <a:noAutofit/>
          </a:bodyPr>
          <a:lstStyle/>
          <a:p>
            <a:pPr marL="0" marR="0" lvl="0" indent="0" algn="ctr" rtl="0">
              <a:lnSpc>
                <a:spcPct val="90000"/>
              </a:lnSpc>
              <a:spcBef>
                <a:spcPts val="0"/>
              </a:spcBef>
              <a:spcAft>
                <a:spcPts val="0"/>
              </a:spcAft>
              <a:buClr>
                <a:schemeClr val="dk1"/>
              </a:buClr>
              <a:buSzPts val="1400"/>
              <a:buFont typeface="Arial"/>
              <a:buNone/>
            </a:pPr>
            <a:r>
              <a:rPr lang="en-PH">
                <a:solidFill>
                  <a:schemeClr val="dk1"/>
                </a:solidFill>
                <a:latin typeface="Lato"/>
                <a:ea typeface="Lato"/>
                <a:cs typeface="Lato"/>
                <a:sym typeface="Lato"/>
              </a:rPr>
              <a:t>More words in same chapter results in a correct label prediction</a:t>
            </a:r>
            <a:endParaRPr/>
          </a:p>
        </p:txBody>
      </p:sp>
      <p:sp>
        <p:nvSpPr>
          <p:cNvPr id="400" name="Google Shape;400;g726bf176ca_0_149"/>
          <p:cNvSpPr/>
          <p:nvPr/>
        </p:nvSpPr>
        <p:spPr>
          <a:xfrm rot="10800000">
            <a:off x="1204987" y="3690180"/>
            <a:ext cx="9782400" cy="950100"/>
          </a:xfrm>
          <a:prstGeom prst="upArrowCallout">
            <a:avLst>
              <a:gd name="adj1" fmla="val 25000"/>
              <a:gd name="adj2" fmla="val 25000"/>
              <a:gd name="adj3" fmla="val 25000"/>
              <a:gd name="adj4" fmla="val 64977"/>
            </a:avLst>
          </a:prstGeom>
          <a:solidFill>
            <a:srgbClr val="916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g726bf176ca_0_149"/>
          <p:cNvSpPr txBox="1"/>
          <p:nvPr/>
        </p:nvSpPr>
        <p:spPr>
          <a:xfrm>
            <a:off x="1205010" y="3689845"/>
            <a:ext cx="9782400" cy="617700"/>
          </a:xfrm>
          <a:prstGeom prst="rect">
            <a:avLst/>
          </a:prstGeom>
          <a:noFill/>
          <a:ln>
            <a:noFill/>
          </a:ln>
        </p:spPr>
        <p:txBody>
          <a:bodyPr spcFirstLastPara="1" wrap="square" lIns="113775" tIns="113775" rIns="113775" bIns="11377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PH" sz="2000" b="0" i="0" u="none" strike="noStrike" cap="none">
                <a:solidFill>
                  <a:schemeClr val="lt1"/>
                </a:solidFill>
                <a:latin typeface="Lato"/>
                <a:ea typeface="Lato"/>
                <a:cs typeface="Lato"/>
                <a:sym typeface="Lato"/>
              </a:rPr>
              <a:t>When β increases, the number of clusters found decreases and we will result in a less homogeneous cluster and higher completeness</a:t>
            </a:r>
            <a:endParaRPr sz="2000"/>
          </a:p>
        </p:txBody>
      </p:sp>
      <p:sp>
        <p:nvSpPr>
          <p:cNvPr id="402" name="Google Shape;402;g726bf176ca_0_149"/>
          <p:cNvSpPr/>
          <p:nvPr/>
        </p:nvSpPr>
        <p:spPr>
          <a:xfrm rot="10800000">
            <a:off x="1204974" y="2739739"/>
            <a:ext cx="9782400" cy="950100"/>
          </a:xfrm>
          <a:prstGeom prst="upArrowCallout">
            <a:avLst>
              <a:gd name="adj1" fmla="val 25000"/>
              <a:gd name="adj2" fmla="val 25000"/>
              <a:gd name="adj3" fmla="val 25000"/>
              <a:gd name="adj4" fmla="val 64977"/>
            </a:avLst>
          </a:prstGeom>
          <a:solidFill>
            <a:srgbClr val="6E68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g726bf176ca_0_149"/>
          <p:cNvSpPr txBox="1"/>
          <p:nvPr/>
        </p:nvSpPr>
        <p:spPr>
          <a:xfrm>
            <a:off x="1204997" y="2739404"/>
            <a:ext cx="9782400" cy="617700"/>
          </a:xfrm>
          <a:prstGeom prst="rect">
            <a:avLst/>
          </a:prstGeom>
          <a:noFill/>
          <a:ln>
            <a:noFill/>
          </a:ln>
        </p:spPr>
        <p:txBody>
          <a:bodyPr spcFirstLastPara="1" wrap="square" lIns="113775" tIns="113775" rIns="113775" bIns="113775"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en-PH" sz="2000" b="0" i="0" u="none" strike="noStrike" cap="none">
                <a:solidFill>
                  <a:schemeClr val="lt1"/>
                </a:solidFill>
                <a:latin typeface="Lato"/>
                <a:ea typeface="Lato"/>
                <a:cs typeface="Lato"/>
                <a:sym typeface="Lato"/>
              </a:rPr>
              <a:t>The  parameter: β</a:t>
            </a:r>
            <a:endParaRPr sz="2000" b="0" i="0" u="none" strike="noStrike" cap="none">
              <a:solidFill>
                <a:schemeClr val="lt1"/>
              </a:solidFill>
              <a:latin typeface="Lato"/>
              <a:ea typeface="Lato"/>
              <a:cs typeface="Lato"/>
              <a:sym typeface="Lato"/>
            </a:endParaRPr>
          </a:p>
        </p:txBody>
      </p:sp>
      <p:sp>
        <p:nvSpPr>
          <p:cNvPr id="404" name="Google Shape;404;g726bf176ca_0_149"/>
          <p:cNvSpPr/>
          <p:nvPr/>
        </p:nvSpPr>
        <p:spPr>
          <a:xfrm rot="10800000">
            <a:off x="1204589" y="1769634"/>
            <a:ext cx="9782400" cy="950100"/>
          </a:xfrm>
          <a:prstGeom prst="upArrowCallout">
            <a:avLst>
              <a:gd name="adj1" fmla="val 25000"/>
              <a:gd name="adj2" fmla="val 25000"/>
              <a:gd name="adj3" fmla="val 25000"/>
              <a:gd name="adj4" fmla="val 64977"/>
            </a:avLst>
          </a:prstGeom>
          <a:solidFill>
            <a:srgbClr val="4568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g726bf176ca_0_149"/>
          <p:cNvSpPr txBox="1"/>
          <p:nvPr/>
        </p:nvSpPr>
        <p:spPr>
          <a:xfrm>
            <a:off x="1204612" y="1769300"/>
            <a:ext cx="9782400" cy="617700"/>
          </a:xfrm>
          <a:prstGeom prst="rect">
            <a:avLst/>
          </a:prstGeom>
          <a:noFill/>
          <a:ln>
            <a:noFill/>
          </a:ln>
        </p:spPr>
        <p:txBody>
          <a:bodyPr spcFirstLastPara="1" wrap="square" lIns="113775" tIns="113775" rIns="113775" bIns="113775" anchor="ctr" anchorCtr="0">
            <a:noAutofit/>
          </a:bodyPr>
          <a:lstStyle/>
          <a:p>
            <a:pPr marL="0" marR="0" lvl="0" indent="0" algn="ctr" rtl="0">
              <a:lnSpc>
                <a:spcPct val="90000"/>
              </a:lnSpc>
              <a:spcBef>
                <a:spcPts val="0"/>
              </a:spcBef>
              <a:spcAft>
                <a:spcPts val="0"/>
              </a:spcAft>
              <a:buClr>
                <a:schemeClr val="lt1"/>
              </a:buClr>
              <a:buSzPts val="1600"/>
              <a:buFont typeface="Lato"/>
              <a:buNone/>
            </a:pPr>
            <a:r>
              <a:rPr lang="en-PH" sz="2000" b="0" i="0" u="none" strike="noStrike" cap="none">
                <a:solidFill>
                  <a:schemeClr val="lt1"/>
                </a:solidFill>
                <a:latin typeface="Lato"/>
                <a:ea typeface="Lato"/>
                <a:cs typeface="Lato"/>
                <a:sym typeface="Lato"/>
              </a:rPr>
              <a:t>Keep data the same (no aggregation) but feed to GSDMM instead of LDA</a:t>
            </a:r>
            <a:endParaRPr sz="2000" b="0" i="0" u="none" strike="noStrike" cap="none">
              <a:solidFill>
                <a:schemeClr val="lt1"/>
              </a:solidFill>
              <a:latin typeface="Lato"/>
              <a:ea typeface="Lato"/>
              <a:cs typeface="Lato"/>
              <a:sym typeface="Lato"/>
            </a:endParaRPr>
          </a:p>
        </p:txBody>
      </p:sp>
      <p:sp>
        <p:nvSpPr>
          <p:cNvPr id="406" name="Google Shape;406;g726bf176ca_0_149"/>
          <p:cNvSpPr txBox="1"/>
          <p:nvPr/>
        </p:nvSpPr>
        <p:spPr>
          <a:xfrm>
            <a:off x="3330051" y="151100"/>
            <a:ext cx="8019900" cy="120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Model level approach </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(Gibbs sampling Dirichlet Multinomial Mixtures - GSDMM)</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482939" y="337403"/>
            <a:ext cx="357659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Motivation</a:t>
            </a:r>
            <a:endParaRPr sz="1400" b="0" i="0" u="none" strike="noStrike" cap="none">
              <a:solidFill>
                <a:srgbClr val="000000"/>
              </a:solidFill>
              <a:latin typeface="Arial"/>
              <a:ea typeface="Arial"/>
              <a:cs typeface="Arial"/>
              <a:sym typeface="Arial"/>
            </a:endParaRPr>
          </a:p>
        </p:txBody>
      </p:sp>
      <p:sp>
        <p:nvSpPr>
          <p:cNvPr id="117" name="Google Shape;117;p4"/>
          <p:cNvSpPr txBox="1"/>
          <p:nvPr/>
        </p:nvSpPr>
        <p:spPr>
          <a:xfrm>
            <a:off x="520450" y="1028475"/>
            <a:ext cx="5064000" cy="109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PH" sz="2400">
                <a:solidFill>
                  <a:schemeClr val="dk1"/>
                </a:solidFill>
                <a:latin typeface="Playfair Display"/>
                <a:ea typeface="Playfair Display"/>
                <a:cs typeface="Playfair Display"/>
                <a:sym typeface="Playfair Display"/>
              </a:rPr>
              <a:t>Improving the way courses are structured and delivered in the Education domain</a:t>
            </a:r>
            <a:endParaRPr sz="2400" b="0" i="0" u="none" strike="noStrike" cap="none">
              <a:solidFill>
                <a:srgbClr val="000000"/>
              </a:solidFill>
              <a:latin typeface="Arial"/>
              <a:ea typeface="Arial"/>
              <a:cs typeface="Arial"/>
              <a:sym typeface="Arial"/>
            </a:endParaRPr>
          </a:p>
        </p:txBody>
      </p:sp>
      <p:grpSp>
        <p:nvGrpSpPr>
          <p:cNvPr id="118" name="Google Shape;118;p4"/>
          <p:cNvGrpSpPr/>
          <p:nvPr/>
        </p:nvGrpSpPr>
        <p:grpSpPr>
          <a:xfrm>
            <a:off x="3647043" y="357827"/>
            <a:ext cx="633413" cy="755276"/>
            <a:chOff x="3432616" y="337403"/>
            <a:chExt cx="633413" cy="755276"/>
          </a:xfrm>
        </p:grpSpPr>
        <p:sp>
          <p:nvSpPr>
            <p:cNvPr id="119" name="Google Shape;119;p4"/>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20" name="Google Shape;120;p4"/>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121" name="Google Shape;121;p4"/>
          <p:cNvSpPr txBox="1"/>
          <p:nvPr/>
        </p:nvSpPr>
        <p:spPr>
          <a:xfrm>
            <a:off x="520453" y="5154500"/>
            <a:ext cx="4176000" cy="75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
          <p:cNvSpPr txBox="1"/>
          <p:nvPr/>
        </p:nvSpPr>
        <p:spPr>
          <a:xfrm>
            <a:off x="520450" y="3128251"/>
            <a:ext cx="5162400" cy="8886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Clr>
                <a:schemeClr val="dk1"/>
              </a:buClr>
              <a:buSzPts val="2400"/>
              <a:buFont typeface="Playfair Display"/>
              <a:buAutoNum type="arabicPeriod"/>
            </a:pPr>
            <a:r>
              <a:rPr lang="en-PH" sz="2400" b="1">
                <a:solidFill>
                  <a:schemeClr val="dk1"/>
                </a:solidFill>
                <a:highlight>
                  <a:srgbClr val="FFE599"/>
                </a:highlight>
                <a:latin typeface="Playfair Display"/>
                <a:ea typeface="Playfair Display"/>
                <a:cs typeface="Playfair Display"/>
                <a:sym typeface="Playfair Display"/>
              </a:rPr>
              <a:t>Assisting the Faculty</a:t>
            </a:r>
            <a:r>
              <a:rPr lang="en-PH" sz="2400">
                <a:solidFill>
                  <a:schemeClr val="dk1"/>
                </a:solidFill>
                <a:latin typeface="Playfair Display"/>
                <a:ea typeface="Playfair Display"/>
                <a:cs typeface="Playfair Display"/>
                <a:sym typeface="Playfair Display"/>
              </a:rPr>
              <a:t> to improve course structure and delivery </a:t>
            </a:r>
            <a:endParaRPr sz="2400">
              <a:solidFill>
                <a:schemeClr val="dk1"/>
              </a:solidFill>
              <a:latin typeface="Playfair Display"/>
              <a:ea typeface="Playfair Display"/>
              <a:cs typeface="Playfair Display"/>
              <a:sym typeface="Playfair Display"/>
            </a:endParaRPr>
          </a:p>
          <a:p>
            <a:pPr marL="457200" marR="0" lvl="0" indent="0" algn="l" rtl="0">
              <a:lnSpc>
                <a:spcPct val="100000"/>
              </a:lnSpc>
              <a:spcBef>
                <a:spcPts val="0"/>
              </a:spcBef>
              <a:spcAft>
                <a:spcPts val="0"/>
              </a:spcAft>
              <a:buNone/>
            </a:pPr>
            <a:endParaRPr sz="2400">
              <a:solidFill>
                <a:schemeClr val="dk1"/>
              </a:solidFill>
              <a:latin typeface="Playfair Display"/>
              <a:ea typeface="Playfair Display"/>
              <a:cs typeface="Playfair Display"/>
              <a:sym typeface="Playfair Display"/>
            </a:endParaRPr>
          </a:p>
          <a:p>
            <a:pPr marL="457200" lvl="0" indent="-381000" algn="l" rtl="0">
              <a:spcBef>
                <a:spcPts val="0"/>
              </a:spcBef>
              <a:spcAft>
                <a:spcPts val="0"/>
              </a:spcAft>
              <a:buClr>
                <a:schemeClr val="dk1"/>
              </a:buClr>
              <a:buSzPts val="2400"/>
              <a:buFont typeface="Playfair Display"/>
              <a:buAutoNum type="arabicPeriod"/>
            </a:pPr>
            <a:r>
              <a:rPr lang="en-PH" sz="2400">
                <a:solidFill>
                  <a:schemeClr val="dk1"/>
                </a:solidFill>
                <a:latin typeface="Playfair Display"/>
                <a:ea typeface="Playfair Display"/>
                <a:cs typeface="Playfair Display"/>
                <a:sym typeface="Playfair Display"/>
              </a:rPr>
              <a:t>Improve Course Experience for students taking the course</a:t>
            </a:r>
            <a:endParaRPr sz="2400">
              <a:solidFill>
                <a:schemeClr val="dk1"/>
              </a:solidFill>
            </a:endParaRPr>
          </a:p>
          <a:p>
            <a:pPr marL="0" marR="0" lvl="0" indent="0" algn="l" rtl="0">
              <a:lnSpc>
                <a:spcPct val="100000"/>
              </a:lnSpc>
              <a:spcBef>
                <a:spcPts val="0"/>
              </a:spcBef>
              <a:spcAft>
                <a:spcPts val="0"/>
              </a:spcAft>
              <a:buNone/>
            </a:pPr>
            <a:endParaRPr sz="2400">
              <a:solidFill>
                <a:schemeClr val="dk1"/>
              </a:solidFill>
              <a:latin typeface="Playfair Display"/>
              <a:ea typeface="Playfair Display"/>
              <a:cs typeface="Playfair Display"/>
              <a:sym typeface="Playfair Display"/>
            </a:endParaRPr>
          </a:p>
        </p:txBody>
      </p:sp>
      <p:pic>
        <p:nvPicPr>
          <p:cNvPr id="123" name="Google Shape;123;p4"/>
          <p:cNvPicPr preferRelativeResize="0"/>
          <p:nvPr/>
        </p:nvPicPr>
        <p:blipFill>
          <a:blip r:embed="rId3">
            <a:alphaModFix/>
          </a:blip>
          <a:stretch>
            <a:fillRect/>
          </a:stretch>
        </p:blipFill>
        <p:spPr>
          <a:xfrm>
            <a:off x="5210250" y="1288375"/>
            <a:ext cx="6404325" cy="4269550"/>
          </a:xfrm>
          <a:prstGeom prst="rect">
            <a:avLst/>
          </a:prstGeom>
          <a:noFill/>
          <a:ln>
            <a:noFill/>
          </a:ln>
        </p:spPr>
      </p:pic>
      <p:pic>
        <p:nvPicPr>
          <p:cNvPr id="124" name="Google Shape;124;p4"/>
          <p:cNvPicPr preferRelativeResize="0"/>
          <p:nvPr/>
        </p:nvPicPr>
        <p:blipFill>
          <a:blip r:embed="rId4">
            <a:alphaModFix/>
          </a:blip>
          <a:stretch>
            <a:fillRect/>
          </a:stretch>
        </p:blipFill>
        <p:spPr>
          <a:xfrm>
            <a:off x="7574900" y="1288375"/>
            <a:ext cx="5336925" cy="4269551"/>
          </a:xfrm>
          <a:prstGeom prst="rect">
            <a:avLst/>
          </a:prstGeom>
          <a:noFill/>
          <a:ln>
            <a:noFill/>
          </a:ln>
        </p:spPr>
      </p:pic>
      <p:pic>
        <p:nvPicPr>
          <p:cNvPr id="125" name="Google Shape;125;p4"/>
          <p:cNvPicPr preferRelativeResize="0"/>
          <p:nvPr/>
        </p:nvPicPr>
        <p:blipFill>
          <a:blip r:embed="rId5">
            <a:alphaModFix/>
          </a:blip>
          <a:stretch>
            <a:fillRect/>
          </a:stretch>
        </p:blipFill>
        <p:spPr>
          <a:xfrm>
            <a:off x="10914525" y="1679675"/>
            <a:ext cx="972700" cy="1296925"/>
          </a:xfrm>
          <a:prstGeom prst="rect">
            <a:avLst/>
          </a:prstGeom>
          <a:noFill/>
          <a:ln>
            <a:noFill/>
          </a:ln>
        </p:spPr>
      </p:pic>
      <p:pic>
        <p:nvPicPr>
          <p:cNvPr id="126" name="Google Shape;126;p4"/>
          <p:cNvPicPr preferRelativeResize="0"/>
          <p:nvPr/>
        </p:nvPicPr>
        <p:blipFill>
          <a:blip r:embed="rId6">
            <a:alphaModFix/>
          </a:blip>
          <a:stretch>
            <a:fillRect/>
          </a:stretch>
        </p:blipFill>
        <p:spPr>
          <a:xfrm>
            <a:off x="8649353" y="1576100"/>
            <a:ext cx="829396" cy="99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7220dfbf92_2_201"/>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12" name="Google Shape;412;g7220dfbf92_2_201"/>
          <p:cNvGrpSpPr/>
          <p:nvPr/>
        </p:nvGrpSpPr>
        <p:grpSpPr>
          <a:xfrm>
            <a:off x="2504037" y="375263"/>
            <a:ext cx="633300" cy="755186"/>
            <a:chOff x="3432729" y="337403"/>
            <a:chExt cx="633300" cy="755186"/>
          </a:xfrm>
        </p:grpSpPr>
        <p:sp>
          <p:nvSpPr>
            <p:cNvPr id="413" name="Google Shape;413;g7220dfbf92_2_20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14" name="Google Shape;414;g7220dfbf92_2_20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415" name="Google Shape;415;g7220dfbf92_2_201"/>
          <p:cNvSpPr txBox="1"/>
          <p:nvPr/>
        </p:nvSpPr>
        <p:spPr>
          <a:xfrm>
            <a:off x="445500" y="1284725"/>
            <a:ext cx="6804000" cy="26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PH" sz="2400" b="1">
                <a:latin typeface="Lato"/>
                <a:ea typeface="Lato"/>
                <a:cs typeface="Lato"/>
                <a:sym typeface="Lato"/>
              </a:rPr>
              <a:t>Use of a gazette</a:t>
            </a:r>
            <a:r>
              <a:rPr lang="en-PH" sz="2400">
                <a:latin typeface="Lato Light"/>
                <a:ea typeface="Lato Light"/>
                <a:cs typeface="Lato Light"/>
                <a:sym typeface="Lato Light"/>
              </a:rPr>
              <a:t> to help us automatically assign a topic label</a:t>
            </a:r>
            <a:endParaRPr sz="2400">
              <a:latin typeface="Lato Light"/>
              <a:ea typeface="Lato Light"/>
              <a:cs typeface="Lato Light"/>
              <a:sym typeface="Lato Light"/>
            </a:endParaRPr>
          </a:p>
          <a:p>
            <a:pPr marL="457200" lvl="0" indent="0" algn="l" rtl="0">
              <a:spcBef>
                <a:spcPts val="0"/>
              </a:spcBef>
              <a:spcAft>
                <a:spcPts val="0"/>
              </a:spcAft>
              <a:buNone/>
            </a:pPr>
            <a:endParaRPr sz="2400">
              <a:latin typeface="Lato Light"/>
              <a:ea typeface="Lato Light"/>
              <a:cs typeface="Lato Light"/>
              <a:sym typeface="Lato Light"/>
            </a:endParaRPr>
          </a:p>
          <a:p>
            <a:pPr marL="914400" lvl="1" indent="-381000" algn="l" rtl="0">
              <a:spcBef>
                <a:spcPts val="0"/>
              </a:spcBef>
              <a:spcAft>
                <a:spcPts val="0"/>
              </a:spcAft>
              <a:buSzPts val="2400"/>
              <a:buFont typeface="Lato Light"/>
              <a:buChar char="-"/>
            </a:pPr>
            <a:r>
              <a:rPr lang="en-PH" sz="2400">
                <a:latin typeface="Lato Light"/>
                <a:ea typeface="Lato Light"/>
                <a:cs typeface="Lato Light"/>
                <a:sym typeface="Lato Light"/>
              </a:rPr>
              <a:t>Created from the module outline of syllabus</a:t>
            </a:r>
            <a:endParaRPr sz="2400">
              <a:latin typeface="Lato Light"/>
              <a:ea typeface="Lato Light"/>
              <a:cs typeface="Lato Light"/>
              <a:sym typeface="Lato Light"/>
            </a:endParaRPr>
          </a:p>
          <a:p>
            <a:pPr marL="914400" lvl="1" indent="-381000" algn="l" rtl="0">
              <a:spcBef>
                <a:spcPts val="0"/>
              </a:spcBef>
              <a:spcAft>
                <a:spcPts val="0"/>
              </a:spcAft>
              <a:buSzPts val="2400"/>
              <a:buFont typeface="Lato Light"/>
              <a:buChar char="-"/>
            </a:pPr>
            <a:r>
              <a:rPr lang="en-PH" sz="2400">
                <a:latin typeface="Lato Light"/>
                <a:ea typeface="Lato Light"/>
                <a:cs typeface="Lato Light"/>
                <a:sym typeface="Lato Light"/>
              </a:rPr>
              <a:t>Keywords are unique and defines each chapter</a:t>
            </a:r>
            <a:endParaRPr sz="2400">
              <a:latin typeface="Lato Light"/>
              <a:ea typeface="Lato Light"/>
              <a:cs typeface="Lato Light"/>
              <a:sym typeface="Lato Light"/>
            </a:endParaRPr>
          </a:p>
        </p:txBody>
      </p:sp>
      <p:sp>
        <p:nvSpPr>
          <p:cNvPr id="416" name="Google Shape;416;g7220dfbf92_2_201"/>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Automatic topic labelling</a:t>
            </a:r>
            <a:endParaRPr sz="2400" i="1">
              <a:solidFill>
                <a:schemeClr val="dk1"/>
              </a:solidFill>
              <a:latin typeface="Playfair Display"/>
              <a:ea typeface="Playfair Display"/>
              <a:cs typeface="Playfair Display"/>
              <a:sym typeface="Playfair Display"/>
            </a:endParaRPr>
          </a:p>
        </p:txBody>
      </p:sp>
      <p:pic>
        <p:nvPicPr>
          <p:cNvPr id="417" name="Google Shape;417;g7220dfbf92_2_201"/>
          <p:cNvPicPr preferRelativeResize="0"/>
          <p:nvPr/>
        </p:nvPicPr>
        <p:blipFill>
          <a:blip r:embed="rId3">
            <a:alphaModFix/>
          </a:blip>
          <a:stretch>
            <a:fillRect/>
          </a:stretch>
        </p:blipFill>
        <p:spPr>
          <a:xfrm>
            <a:off x="482951" y="4486500"/>
            <a:ext cx="8569025" cy="1837250"/>
          </a:xfrm>
          <a:prstGeom prst="rect">
            <a:avLst/>
          </a:prstGeom>
          <a:noFill/>
          <a:ln>
            <a:noFill/>
          </a:ln>
        </p:spPr>
      </p:pic>
      <p:sp>
        <p:nvSpPr>
          <p:cNvPr id="418" name="Google Shape;418;g7220dfbf92_2_201"/>
          <p:cNvSpPr txBox="1"/>
          <p:nvPr/>
        </p:nvSpPr>
        <p:spPr>
          <a:xfrm>
            <a:off x="583550" y="5412325"/>
            <a:ext cx="3929700" cy="36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latin typeface="Playfair Display"/>
              <a:ea typeface="Playfair Display"/>
              <a:cs typeface="Playfair Display"/>
              <a:sym typeface="Playfair Display"/>
            </a:endParaRPr>
          </a:p>
        </p:txBody>
      </p:sp>
      <p:sp>
        <p:nvSpPr>
          <p:cNvPr id="419" name="Google Shape;419;g7220dfbf92_2_201"/>
          <p:cNvSpPr txBox="1"/>
          <p:nvPr/>
        </p:nvSpPr>
        <p:spPr>
          <a:xfrm>
            <a:off x="8018000" y="5174725"/>
            <a:ext cx="3499200" cy="6930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PH" sz="1800">
                <a:latin typeface="Playfair Display"/>
                <a:ea typeface="Playfair Display"/>
                <a:cs typeface="Playfair Display"/>
                <a:sym typeface="Playfair Display"/>
              </a:rPr>
              <a:t>Automatic Topic Labelling based on predefined dictionary</a:t>
            </a:r>
            <a:endParaRPr sz="1800">
              <a:latin typeface="Playfair Display"/>
              <a:ea typeface="Playfair Display"/>
              <a:cs typeface="Playfair Display"/>
              <a:sym typeface="Playfair Display"/>
            </a:endParaRPr>
          </a:p>
        </p:txBody>
      </p:sp>
      <p:sp>
        <p:nvSpPr>
          <p:cNvPr id="420" name="Google Shape;420;g7220dfbf92_2_201"/>
          <p:cNvSpPr/>
          <p:nvPr/>
        </p:nvSpPr>
        <p:spPr>
          <a:xfrm>
            <a:off x="4558775" y="5533375"/>
            <a:ext cx="3413700" cy="248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7220dfbf92_2_201"/>
          <p:cNvSpPr txBox="1"/>
          <p:nvPr/>
        </p:nvSpPr>
        <p:spPr>
          <a:xfrm>
            <a:off x="7234725" y="2337575"/>
            <a:ext cx="4119000" cy="17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latin typeface="Lato Light"/>
              <a:ea typeface="Lato Light"/>
              <a:cs typeface="Lato Light"/>
              <a:sym typeface="Lato Light"/>
            </a:endParaRPr>
          </a:p>
          <a:p>
            <a:pPr marL="457200" lvl="0" indent="-381000" algn="l" rtl="0">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Fuzzy string matching to get similarity</a:t>
            </a:r>
            <a:endParaRPr sz="2400">
              <a:solidFill>
                <a:schemeClr val="dk1"/>
              </a:solidFill>
              <a:latin typeface="Lato Light"/>
              <a:ea typeface="Lato Light"/>
              <a:cs typeface="Lato Light"/>
              <a:sym typeface="Lato Light"/>
            </a:endParaRPr>
          </a:p>
          <a:p>
            <a:pPr marL="0" lvl="0" indent="0" algn="l" rtl="0">
              <a:spcBef>
                <a:spcPts val="0"/>
              </a:spcBef>
              <a:spcAft>
                <a:spcPts val="0"/>
              </a:spcAft>
              <a:buClr>
                <a:schemeClr val="dk1"/>
              </a:buClr>
              <a:buSzPts val="1100"/>
              <a:buFont typeface="Arial"/>
              <a:buNone/>
            </a:pPr>
            <a:endParaRPr sz="2400">
              <a:solidFill>
                <a:schemeClr val="dk1"/>
              </a:solidFill>
              <a:latin typeface="Lato Light"/>
              <a:ea typeface="Lato Light"/>
              <a:cs typeface="Lato Light"/>
              <a:sym typeface="Lato Light"/>
            </a:endParaRPr>
          </a:p>
          <a:p>
            <a:pPr marL="0" lvl="0" indent="0" algn="l" rtl="0">
              <a:spcBef>
                <a:spcPts val="0"/>
              </a:spcBef>
              <a:spcAft>
                <a:spcPts val="0"/>
              </a:spcAft>
              <a:buClr>
                <a:schemeClr val="dk1"/>
              </a:buClr>
              <a:buSzPts val="1100"/>
              <a:buFont typeface="Arial"/>
              <a:buNone/>
            </a:pPr>
            <a:endParaRPr sz="2400">
              <a:solidFill>
                <a:schemeClr val="dk1"/>
              </a:solidFill>
              <a:latin typeface="Lato Light"/>
              <a:ea typeface="Lato Light"/>
              <a:cs typeface="Lato Light"/>
              <a:sym typeface="Lato Light"/>
            </a:endParaRPr>
          </a:p>
          <a:p>
            <a:pPr marL="0" lvl="0" indent="0" algn="l"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7220dfbf92_2_9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27" name="Google Shape;427;g7220dfbf92_2_90"/>
          <p:cNvGrpSpPr/>
          <p:nvPr/>
        </p:nvGrpSpPr>
        <p:grpSpPr>
          <a:xfrm>
            <a:off x="2504037" y="375263"/>
            <a:ext cx="633300" cy="755186"/>
            <a:chOff x="3432729" y="337403"/>
            <a:chExt cx="633300" cy="755186"/>
          </a:xfrm>
        </p:grpSpPr>
        <p:sp>
          <p:nvSpPr>
            <p:cNvPr id="428" name="Google Shape;428;g7220dfbf92_2_9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29" name="Google Shape;429;g7220dfbf92_2_9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430" name="Google Shape;430;g7220dfbf92_2_90"/>
          <p:cNvPicPr preferRelativeResize="0"/>
          <p:nvPr/>
        </p:nvPicPr>
        <p:blipFill rotWithShape="1">
          <a:blip r:embed="rId3">
            <a:alphaModFix/>
          </a:blip>
          <a:srcRect/>
          <a:stretch/>
        </p:blipFill>
        <p:spPr>
          <a:xfrm>
            <a:off x="253113" y="3290350"/>
            <a:ext cx="11685775" cy="3174800"/>
          </a:xfrm>
          <a:prstGeom prst="rect">
            <a:avLst/>
          </a:prstGeom>
          <a:noFill/>
          <a:ln>
            <a:noFill/>
          </a:ln>
        </p:spPr>
      </p:pic>
      <p:sp>
        <p:nvSpPr>
          <p:cNvPr id="431" name="Google Shape;431;g7220dfbf92_2_90"/>
          <p:cNvSpPr txBox="1"/>
          <p:nvPr/>
        </p:nvSpPr>
        <p:spPr>
          <a:xfrm>
            <a:off x="574600" y="1350600"/>
            <a:ext cx="11364300" cy="20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400" b="1" i="1">
                <a:solidFill>
                  <a:schemeClr val="dk1"/>
                </a:solidFill>
                <a:latin typeface="Playfair Display"/>
                <a:ea typeface="Playfair Display"/>
                <a:cs typeface="Playfair Display"/>
                <a:sym typeface="Playfair Display"/>
              </a:rPr>
              <a:t>Evaluation Method Used (</a:t>
            </a:r>
            <a:r>
              <a:rPr lang="en-PH" sz="2400" b="1">
                <a:solidFill>
                  <a:schemeClr val="dk1"/>
                </a:solidFill>
                <a:latin typeface="Playfair Display"/>
                <a:ea typeface="Playfair Display"/>
                <a:cs typeface="Playfair Display"/>
                <a:sym typeface="Playfair Display"/>
              </a:rPr>
              <a:t>Qualitative</a:t>
            </a:r>
            <a:r>
              <a:rPr lang="en-PH" sz="2400" b="1" i="1">
                <a:solidFill>
                  <a:schemeClr val="dk1"/>
                </a:solidFill>
                <a:latin typeface="Playfair Display"/>
                <a:ea typeface="Playfair Display"/>
                <a:cs typeface="Playfair Display"/>
                <a:sym typeface="Playfair Display"/>
              </a:rPr>
              <a:t>)</a:t>
            </a:r>
            <a:r>
              <a:rPr lang="en-PH" sz="2400" i="1">
                <a:solidFill>
                  <a:schemeClr val="dk1"/>
                </a:solidFill>
                <a:latin typeface="Playfair Display"/>
                <a:ea typeface="Playfair Display"/>
                <a:cs typeface="Playfair Display"/>
                <a:sym typeface="Playfair Display"/>
              </a:rPr>
              <a:t>:</a:t>
            </a:r>
            <a:endParaRPr sz="24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Playfair Display"/>
              <a:ea typeface="Playfair Display"/>
              <a:cs typeface="Playfair Display"/>
              <a:sym typeface="Playfair Display"/>
            </a:endParaRPr>
          </a:p>
          <a:p>
            <a:pPr marL="0" lvl="0" indent="0" algn="l" rtl="0">
              <a:spcBef>
                <a:spcPts val="0"/>
              </a:spcBef>
              <a:spcAft>
                <a:spcPts val="0"/>
              </a:spcAft>
              <a:buNone/>
            </a:pPr>
            <a:r>
              <a:rPr lang="en-PH" sz="2400" b="1">
                <a:latin typeface="Lato"/>
                <a:ea typeface="Lato"/>
                <a:cs typeface="Lato"/>
                <a:sym typeface="Lato"/>
              </a:rPr>
              <a:t>Manually label</a:t>
            </a:r>
            <a:r>
              <a:rPr lang="en-PH" sz="2400">
                <a:latin typeface="Lato Light"/>
                <a:ea typeface="Lato Light"/>
                <a:cs typeface="Lato Light"/>
                <a:sym typeface="Lato Light"/>
              </a:rPr>
              <a:t> each topic generated based on our gazette</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PH" sz="2400">
                <a:latin typeface="Lato Light"/>
                <a:ea typeface="Lato Light"/>
                <a:cs typeface="Lato Light"/>
                <a:sym typeface="Lato Light"/>
              </a:rPr>
              <a:t>Determine if topic is coherent or not</a:t>
            </a: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PH" sz="2400">
                <a:latin typeface="Lato Light"/>
                <a:ea typeface="Lato Light"/>
                <a:cs typeface="Lato Light"/>
                <a:sym typeface="Lato Light"/>
              </a:rPr>
              <a:t>Determine if there are incoherent words within the identified Topic</a:t>
            </a:r>
            <a:endParaRPr sz="2400">
              <a:latin typeface="Lato Light"/>
              <a:ea typeface="Lato Light"/>
              <a:cs typeface="Lato Light"/>
              <a:sym typeface="Lato Light"/>
            </a:endParaRPr>
          </a:p>
        </p:txBody>
      </p:sp>
      <p:sp>
        <p:nvSpPr>
          <p:cNvPr id="432" name="Google Shape;432;g7220dfbf92_2_90"/>
          <p:cNvSpPr txBox="1"/>
          <p:nvPr/>
        </p:nvSpPr>
        <p:spPr>
          <a:xfrm>
            <a:off x="358625" y="5149100"/>
            <a:ext cx="50337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3" name="Google Shape;433;g7220dfbf92_2_90"/>
          <p:cNvSpPr txBox="1"/>
          <p:nvPr/>
        </p:nvSpPr>
        <p:spPr>
          <a:xfrm>
            <a:off x="260900" y="3389800"/>
            <a:ext cx="11517000" cy="14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4" name="Google Shape;434;g7220dfbf92_2_90"/>
          <p:cNvSpPr txBox="1"/>
          <p:nvPr/>
        </p:nvSpPr>
        <p:spPr>
          <a:xfrm>
            <a:off x="342350" y="5149100"/>
            <a:ext cx="50337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5" name="Google Shape;435;g7220dfbf92_2_90"/>
          <p:cNvSpPr txBox="1"/>
          <p:nvPr/>
        </p:nvSpPr>
        <p:spPr>
          <a:xfrm>
            <a:off x="8031125" y="5605225"/>
            <a:ext cx="1563900" cy="6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6" name="Google Shape;436;g7220dfbf92_2_90"/>
          <p:cNvSpPr txBox="1"/>
          <p:nvPr/>
        </p:nvSpPr>
        <p:spPr>
          <a:xfrm>
            <a:off x="260900" y="5149225"/>
            <a:ext cx="5033700" cy="488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7" name="Google Shape;437;g7220dfbf92_2_90"/>
          <p:cNvSpPr txBox="1"/>
          <p:nvPr/>
        </p:nvSpPr>
        <p:spPr>
          <a:xfrm>
            <a:off x="7933375" y="5705575"/>
            <a:ext cx="1743000" cy="369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layfair Display"/>
              <a:ea typeface="Playfair Display"/>
              <a:cs typeface="Playfair Display"/>
              <a:sym typeface="Playfair Display"/>
            </a:endParaRPr>
          </a:p>
        </p:txBody>
      </p:sp>
      <p:sp>
        <p:nvSpPr>
          <p:cNvPr id="438" name="Google Shape;438;g7220dfbf92_2_90"/>
          <p:cNvSpPr txBox="1"/>
          <p:nvPr/>
        </p:nvSpPr>
        <p:spPr>
          <a:xfrm>
            <a:off x="5402125" y="4692425"/>
            <a:ext cx="2313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Identified Topic</a:t>
            </a:r>
            <a:endParaRPr sz="1800" b="1">
              <a:latin typeface="Playfair Display"/>
              <a:ea typeface="Playfair Display"/>
              <a:cs typeface="Playfair Display"/>
              <a:sym typeface="Playfair Display"/>
            </a:endParaRPr>
          </a:p>
        </p:txBody>
      </p:sp>
      <p:sp>
        <p:nvSpPr>
          <p:cNvPr id="439" name="Google Shape;439;g7220dfbf92_2_90"/>
          <p:cNvSpPr txBox="1"/>
          <p:nvPr/>
        </p:nvSpPr>
        <p:spPr>
          <a:xfrm>
            <a:off x="9676375" y="4755250"/>
            <a:ext cx="2313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Identified Noise</a:t>
            </a:r>
            <a:endParaRPr sz="1800" b="1">
              <a:latin typeface="Playfair Display"/>
              <a:ea typeface="Playfair Display"/>
              <a:cs typeface="Playfair Display"/>
              <a:sym typeface="Playfair Display"/>
            </a:endParaRPr>
          </a:p>
        </p:txBody>
      </p:sp>
      <p:sp>
        <p:nvSpPr>
          <p:cNvPr id="440" name="Google Shape;440;g7220dfbf92_2_90"/>
          <p:cNvSpPr txBox="1"/>
          <p:nvPr/>
        </p:nvSpPr>
        <p:spPr>
          <a:xfrm>
            <a:off x="2373475" y="3366550"/>
            <a:ext cx="23133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Incoherent Topic</a:t>
            </a:r>
            <a:endParaRPr sz="1800" b="1">
              <a:latin typeface="Playfair Display"/>
              <a:ea typeface="Playfair Display"/>
              <a:cs typeface="Playfair Display"/>
              <a:sym typeface="Playfair Display"/>
            </a:endParaRPr>
          </a:p>
        </p:txBody>
      </p:sp>
      <p:sp>
        <p:nvSpPr>
          <p:cNvPr id="441" name="Google Shape;441;g7220dfbf92_2_90"/>
          <p:cNvSpPr/>
          <p:nvPr/>
        </p:nvSpPr>
        <p:spPr>
          <a:xfrm>
            <a:off x="1482625" y="3389800"/>
            <a:ext cx="814500" cy="342300"/>
          </a:xfrm>
          <a:prstGeom prst="rightArrow">
            <a:avLst>
              <a:gd name="adj1" fmla="val 42886"/>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7220dfbf92_2_90"/>
          <p:cNvSpPr/>
          <p:nvPr/>
        </p:nvSpPr>
        <p:spPr>
          <a:xfrm>
            <a:off x="9730325" y="5191625"/>
            <a:ext cx="1216800" cy="488700"/>
          </a:xfrm>
          <a:prstGeom prst="bentUpArrow">
            <a:avLst>
              <a:gd name="adj1" fmla="val 25000"/>
              <a:gd name="adj2" fmla="val 50000"/>
              <a:gd name="adj3"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g7220dfbf92_2_90"/>
          <p:cNvSpPr txBox="1"/>
          <p:nvPr/>
        </p:nvSpPr>
        <p:spPr>
          <a:xfrm>
            <a:off x="3263150" y="568200"/>
            <a:ext cx="84483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Findings, insights &amp; analysis</a:t>
            </a:r>
            <a:endParaRPr sz="2400" i="1">
              <a:solidFill>
                <a:schemeClr val="dk1"/>
              </a:solidFill>
              <a:latin typeface="Playfair Display"/>
              <a:ea typeface="Playfair Display"/>
              <a:cs typeface="Playfair Display"/>
              <a:sym typeface="Playfair Display"/>
            </a:endParaRPr>
          </a:p>
        </p:txBody>
      </p:sp>
      <p:sp>
        <p:nvSpPr>
          <p:cNvPr id="444" name="Google Shape;444;g7220dfbf92_2_90"/>
          <p:cNvSpPr/>
          <p:nvPr/>
        </p:nvSpPr>
        <p:spPr>
          <a:xfrm>
            <a:off x="5310725" y="5039225"/>
            <a:ext cx="1216800" cy="488700"/>
          </a:xfrm>
          <a:prstGeom prst="bentUpArrow">
            <a:avLst>
              <a:gd name="adj1" fmla="val 25000"/>
              <a:gd name="adj2" fmla="val 50000"/>
              <a:gd name="adj3"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722d084bb0_0_2"/>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50" name="Google Shape;450;g722d084bb0_0_2"/>
          <p:cNvGrpSpPr/>
          <p:nvPr/>
        </p:nvGrpSpPr>
        <p:grpSpPr>
          <a:xfrm>
            <a:off x="2504037" y="375263"/>
            <a:ext cx="633300" cy="755186"/>
            <a:chOff x="3432729" y="337403"/>
            <a:chExt cx="633300" cy="755186"/>
          </a:xfrm>
        </p:grpSpPr>
        <p:sp>
          <p:nvSpPr>
            <p:cNvPr id="451" name="Google Shape;451;g722d084bb0_0_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52" name="Google Shape;452;g722d084bb0_0_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453" name="Google Shape;453;g722d084bb0_0_2"/>
          <p:cNvSpPr txBox="1"/>
          <p:nvPr/>
        </p:nvSpPr>
        <p:spPr>
          <a:xfrm>
            <a:off x="609600" y="2059350"/>
            <a:ext cx="6400800" cy="27579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PH" sz="2400">
                <a:solidFill>
                  <a:schemeClr val="dk1"/>
                </a:solidFill>
                <a:highlight>
                  <a:srgbClr val="FFFFFF"/>
                </a:highlight>
                <a:latin typeface="Lato Light"/>
                <a:ea typeface="Lato Light"/>
                <a:cs typeface="Lato Light"/>
                <a:sym typeface="Lato Light"/>
              </a:rPr>
              <a:t>From Manually Labelled Topics for each model:</a:t>
            </a:r>
            <a:endParaRPr sz="2400">
              <a:solidFill>
                <a:schemeClr val="dk1"/>
              </a:solidFill>
              <a:highlight>
                <a:srgbClr val="FFFFFF"/>
              </a:highlight>
              <a:latin typeface="Lato Light"/>
              <a:ea typeface="Lato Light"/>
              <a:cs typeface="Lato Light"/>
              <a:sym typeface="Lato Light"/>
            </a:endParaRPr>
          </a:p>
          <a:p>
            <a:pPr marL="457200" lvl="0" indent="-381000" algn="l" rtl="0">
              <a:lnSpc>
                <a:spcPct val="107916"/>
              </a:lnSpc>
              <a:spcBef>
                <a:spcPts val="800"/>
              </a:spcBef>
              <a:spcAft>
                <a:spcPts val="0"/>
              </a:spcAft>
              <a:buClr>
                <a:schemeClr val="dk1"/>
              </a:buClr>
              <a:buSzPts val="2400"/>
              <a:buFont typeface="Calibri"/>
              <a:buChar char="-"/>
            </a:pPr>
            <a:r>
              <a:rPr lang="en-PH" sz="2400">
                <a:solidFill>
                  <a:schemeClr val="dk1"/>
                </a:solidFill>
                <a:highlight>
                  <a:srgbClr val="FFFFFF"/>
                </a:highlight>
                <a:latin typeface="Lato Light"/>
                <a:ea typeface="Lato Light"/>
                <a:cs typeface="Lato Light"/>
                <a:sym typeface="Lato Light"/>
              </a:rPr>
              <a:t>Count </a:t>
            </a:r>
            <a:r>
              <a:rPr lang="en-PH" sz="2400" b="1">
                <a:solidFill>
                  <a:schemeClr val="dk1"/>
                </a:solidFill>
                <a:highlight>
                  <a:srgbClr val="FFFFFF"/>
                </a:highlight>
                <a:latin typeface="Lato"/>
                <a:ea typeface="Lato"/>
                <a:cs typeface="Lato"/>
                <a:sym typeface="Lato"/>
              </a:rPr>
              <a:t>number of incoherent topics </a:t>
            </a:r>
            <a:endParaRPr sz="2400" b="1">
              <a:solidFill>
                <a:schemeClr val="dk1"/>
              </a:solidFill>
              <a:highlight>
                <a:srgbClr val="FFFFFF"/>
              </a:highlight>
              <a:latin typeface="Lato"/>
              <a:ea typeface="Lato"/>
              <a:cs typeface="Lato"/>
              <a:sym typeface="Lato"/>
            </a:endParaRPr>
          </a:p>
          <a:p>
            <a:pPr marL="457200" lvl="0" indent="-381000" algn="l" rtl="0">
              <a:lnSpc>
                <a:spcPct val="107916"/>
              </a:lnSpc>
              <a:spcBef>
                <a:spcPts val="0"/>
              </a:spcBef>
              <a:spcAft>
                <a:spcPts val="0"/>
              </a:spcAft>
              <a:buClr>
                <a:schemeClr val="dk1"/>
              </a:buClr>
              <a:buSzPts val="2400"/>
              <a:buFont typeface="Calibri"/>
              <a:buChar char="-"/>
            </a:pPr>
            <a:r>
              <a:rPr lang="en-PH" sz="2400">
                <a:solidFill>
                  <a:schemeClr val="dk1"/>
                </a:solidFill>
                <a:highlight>
                  <a:srgbClr val="FFFFFF"/>
                </a:highlight>
                <a:latin typeface="Lato Light"/>
                <a:ea typeface="Lato Light"/>
                <a:cs typeface="Lato Light"/>
                <a:sym typeface="Lato Light"/>
              </a:rPr>
              <a:t>Calculate </a:t>
            </a:r>
            <a:r>
              <a:rPr lang="en-PH" sz="2400" b="1">
                <a:solidFill>
                  <a:schemeClr val="dk1"/>
                </a:solidFill>
                <a:highlight>
                  <a:srgbClr val="FFFFFF"/>
                </a:highlight>
                <a:latin typeface="Lato"/>
                <a:ea typeface="Lato"/>
                <a:cs typeface="Lato"/>
                <a:sym typeface="Lato"/>
              </a:rPr>
              <a:t>average purity of topics</a:t>
            </a:r>
            <a:r>
              <a:rPr lang="en-PH" sz="2400">
                <a:solidFill>
                  <a:schemeClr val="dk1"/>
                </a:solidFill>
                <a:highlight>
                  <a:srgbClr val="FFFFFF"/>
                </a:highlight>
                <a:latin typeface="Lato Light"/>
                <a:ea typeface="Lato Light"/>
                <a:cs typeface="Lato Light"/>
                <a:sym typeface="Lato Light"/>
              </a:rPr>
              <a:t>:</a:t>
            </a:r>
            <a:endParaRPr sz="2400">
              <a:solidFill>
                <a:schemeClr val="dk1"/>
              </a:solidFill>
              <a:highlight>
                <a:srgbClr val="FFFFFF"/>
              </a:highlight>
              <a:latin typeface="Lato Light"/>
              <a:ea typeface="Lato Light"/>
              <a:cs typeface="Lato Light"/>
              <a:sym typeface="Lato Light"/>
            </a:endParaRPr>
          </a:p>
          <a:p>
            <a:pPr marL="914400" lvl="1" indent="-381000" algn="l" rtl="0">
              <a:lnSpc>
                <a:spcPct val="107916"/>
              </a:lnSpc>
              <a:spcBef>
                <a:spcPts val="0"/>
              </a:spcBef>
              <a:spcAft>
                <a:spcPts val="0"/>
              </a:spcAft>
              <a:buClr>
                <a:schemeClr val="dk1"/>
              </a:buClr>
              <a:buSzPts val="2400"/>
              <a:buFont typeface="Lato Light"/>
              <a:buChar char="-"/>
            </a:pPr>
            <a:r>
              <a:rPr lang="en-PH" sz="2400">
                <a:solidFill>
                  <a:schemeClr val="dk1"/>
                </a:solidFill>
                <a:highlight>
                  <a:srgbClr val="FFFFFF"/>
                </a:highlight>
                <a:latin typeface="Lato Light"/>
                <a:ea typeface="Lato Light"/>
                <a:cs typeface="Lato Light"/>
                <a:sym typeface="Lato Light"/>
              </a:rPr>
              <a:t>Out of coherent topics, how many words were coherent?</a:t>
            </a:r>
            <a:endParaRPr sz="2400">
              <a:solidFill>
                <a:schemeClr val="dk1"/>
              </a:solidFill>
              <a:highlight>
                <a:srgbClr val="FFFFFF"/>
              </a:highlight>
              <a:latin typeface="Lato Light"/>
              <a:ea typeface="Lato Light"/>
              <a:cs typeface="Lato Light"/>
              <a:sym typeface="Lato Light"/>
            </a:endParaRPr>
          </a:p>
          <a:p>
            <a:pPr marL="914400" lvl="0" indent="0" algn="l" rtl="0">
              <a:lnSpc>
                <a:spcPct val="107916"/>
              </a:lnSpc>
              <a:spcBef>
                <a:spcPts val="800"/>
              </a:spcBef>
              <a:spcAft>
                <a:spcPts val="0"/>
              </a:spcAft>
              <a:buNone/>
            </a:pPr>
            <a:endParaRPr sz="2000">
              <a:solidFill>
                <a:schemeClr val="dk1"/>
              </a:solidFill>
              <a:highlight>
                <a:srgbClr val="FFFFFF"/>
              </a:highlight>
              <a:latin typeface="Lato Light"/>
              <a:ea typeface="Lato Light"/>
              <a:cs typeface="Lato Light"/>
              <a:sym typeface="Lato Light"/>
            </a:endParaRPr>
          </a:p>
          <a:p>
            <a:pPr marL="0" lvl="0" indent="0" algn="l" rtl="0">
              <a:spcBef>
                <a:spcPts val="800"/>
              </a:spcBef>
              <a:spcAft>
                <a:spcPts val="0"/>
              </a:spcAft>
              <a:buNone/>
            </a:pPr>
            <a:endParaRPr sz="2000">
              <a:latin typeface="Lato Light"/>
              <a:ea typeface="Lato Light"/>
              <a:cs typeface="Lato Light"/>
              <a:sym typeface="Lato Light"/>
            </a:endParaRPr>
          </a:p>
        </p:txBody>
      </p:sp>
      <p:sp>
        <p:nvSpPr>
          <p:cNvPr id="454" name="Google Shape;454;g722d084bb0_0_2"/>
          <p:cNvSpPr txBox="1"/>
          <p:nvPr/>
        </p:nvSpPr>
        <p:spPr>
          <a:xfrm>
            <a:off x="3263150" y="568200"/>
            <a:ext cx="84483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Findings, insights &amp; analysis</a:t>
            </a:r>
            <a:endParaRPr sz="2400" i="1">
              <a:solidFill>
                <a:schemeClr val="dk1"/>
              </a:solidFill>
              <a:latin typeface="Playfair Display"/>
              <a:ea typeface="Playfair Display"/>
              <a:cs typeface="Playfair Display"/>
              <a:sym typeface="Playfair Display"/>
            </a:endParaRPr>
          </a:p>
        </p:txBody>
      </p:sp>
      <p:sp>
        <p:nvSpPr>
          <p:cNvPr id="455" name="Google Shape;455;g722d084bb0_0_2"/>
          <p:cNvSpPr txBox="1"/>
          <p:nvPr/>
        </p:nvSpPr>
        <p:spPr>
          <a:xfrm>
            <a:off x="609600" y="1409325"/>
            <a:ext cx="58971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2400" b="1" i="1">
                <a:solidFill>
                  <a:schemeClr val="dk1"/>
                </a:solidFill>
                <a:latin typeface="Playfair Display"/>
                <a:ea typeface="Playfair Display"/>
                <a:cs typeface="Playfair Display"/>
                <a:sym typeface="Playfair Display"/>
              </a:rPr>
              <a:t>Evaluation Method Used (Quantitative)</a:t>
            </a:r>
            <a:r>
              <a:rPr lang="en-PH" sz="2400" i="1">
                <a:solidFill>
                  <a:schemeClr val="dk1"/>
                </a:solidFill>
                <a:latin typeface="Playfair Display"/>
                <a:ea typeface="Playfair Display"/>
                <a:cs typeface="Playfair Display"/>
                <a:sym typeface="Playfair Display"/>
              </a:rPr>
              <a:t>:</a:t>
            </a:r>
            <a:endParaRPr i="1"/>
          </a:p>
        </p:txBody>
      </p:sp>
      <p:pic>
        <p:nvPicPr>
          <p:cNvPr id="456" name="Google Shape;456;g722d084bb0_0_2"/>
          <p:cNvPicPr preferRelativeResize="0"/>
          <p:nvPr/>
        </p:nvPicPr>
        <p:blipFill>
          <a:blip r:embed="rId3">
            <a:alphaModFix/>
          </a:blip>
          <a:stretch>
            <a:fillRect/>
          </a:stretch>
        </p:blipFill>
        <p:spPr>
          <a:xfrm>
            <a:off x="7462975" y="1325037"/>
            <a:ext cx="4134176" cy="4134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722d084bb0_0_18"/>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62" name="Google Shape;462;g722d084bb0_0_18"/>
          <p:cNvGrpSpPr/>
          <p:nvPr/>
        </p:nvGrpSpPr>
        <p:grpSpPr>
          <a:xfrm>
            <a:off x="2504037" y="375263"/>
            <a:ext cx="633300" cy="755186"/>
            <a:chOff x="3432729" y="337403"/>
            <a:chExt cx="633300" cy="755186"/>
          </a:xfrm>
        </p:grpSpPr>
        <p:sp>
          <p:nvSpPr>
            <p:cNvPr id="463" name="Google Shape;463;g722d084bb0_0_18"/>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64" name="Google Shape;464;g722d084bb0_0_18"/>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aphicFrame>
        <p:nvGraphicFramePr>
          <p:cNvPr id="465" name="Google Shape;465;g722d084bb0_0_18"/>
          <p:cNvGraphicFramePr/>
          <p:nvPr/>
        </p:nvGraphicFramePr>
        <p:xfrm>
          <a:off x="585000" y="1997325"/>
          <a:ext cx="3000000" cy="3000000"/>
        </p:xfrm>
        <a:graphic>
          <a:graphicData uri="http://schemas.openxmlformats.org/drawingml/2006/table">
            <a:tbl>
              <a:tblPr>
                <a:noFill/>
                <a:tableStyleId>{CF2A9E81-9263-4563-B142-47BA8ED8184B}</a:tableStyleId>
              </a:tblPr>
              <a:tblGrid>
                <a:gridCol w="1796600">
                  <a:extLst>
                    <a:ext uri="{9D8B030D-6E8A-4147-A177-3AD203B41FA5}">
                      <a16:colId xmlns:a16="http://schemas.microsoft.com/office/drawing/2014/main" val="20000"/>
                    </a:ext>
                  </a:extLst>
                </a:gridCol>
                <a:gridCol w="1796600">
                  <a:extLst>
                    <a:ext uri="{9D8B030D-6E8A-4147-A177-3AD203B41FA5}">
                      <a16:colId xmlns:a16="http://schemas.microsoft.com/office/drawing/2014/main" val="20001"/>
                    </a:ext>
                  </a:extLst>
                </a:gridCol>
                <a:gridCol w="1796600">
                  <a:extLst>
                    <a:ext uri="{9D8B030D-6E8A-4147-A177-3AD203B41FA5}">
                      <a16:colId xmlns:a16="http://schemas.microsoft.com/office/drawing/2014/main" val="20002"/>
                    </a:ext>
                  </a:extLst>
                </a:gridCol>
                <a:gridCol w="1796600">
                  <a:extLst>
                    <a:ext uri="{9D8B030D-6E8A-4147-A177-3AD203B41FA5}">
                      <a16:colId xmlns:a16="http://schemas.microsoft.com/office/drawing/2014/main" val="20003"/>
                    </a:ext>
                  </a:extLst>
                </a:gridCol>
                <a:gridCol w="1796600">
                  <a:extLst>
                    <a:ext uri="{9D8B030D-6E8A-4147-A177-3AD203B41FA5}">
                      <a16:colId xmlns:a16="http://schemas.microsoft.com/office/drawing/2014/main" val="20004"/>
                    </a:ext>
                  </a:extLst>
                </a:gridCol>
                <a:gridCol w="1796600">
                  <a:extLst>
                    <a:ext uri="{9D8B030D-6E8A-4147-A177-3AD203B41FA5}">
                      <a16:colId xmlns:a16="http://schemas.microsoft.com/office/drawing/2014/main" val="20005"/>
                    </a:ext>
                  </a:extLst>
                </a:gridCol>
              </a:tblGrid>
              <a:tr h="1022150">
                <a:tc>
                  <a:txBody>
                    <a:bodyPr/>
                    <a:lstStyle/>
                    <a:p>
                      <a:pPr marL="0" lvl="0" indent="0" algn="l" rtl="0">
                        <a:spcBef>
                          <a:spcPts val="0"/>
                        </a:spcBef>
                        <a:spcAft>
                          <a:spcPts val="0"/>
                        </a:spcAft>
                        <a:buNone/>
                      </a:pPr>
                      <a:r>
                        <a:rPr lang="en-PH" sz="1800" b="1">
                          <a:latin typeface="Lato"/>
                          <a:ea typeface="Lato"/>
                          <a:cs typeface="Lato"/>
                          <a:sym typeface="Lato"/>
                        </a:rPr>
                        <a:t>Score</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b="1">
                          <a:latin typeface="Lato"/>
                          <a:ea typeface="Lato"/>
                          <a:cs typeface="Lato"/>
                          <a:sym typeface="Lato"/>
                        </a:rPr>
                        <a:t>Baseline (unigram)</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b="1">
                          <a:latin typeface="Lato"/>
                          <a:ea typeface="Lato"/>
                          <a:cs typeface="Lato"/>
                          <a:sym typeface="Lato"/>
                        </a:rPr>
                        <a:t>Baseline (bigram)</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b="1">
                          <a:latin typeface="Lato"/>
                          <a:ea typeface="Lato"/>
                          <a:cs typeface="Lato"/>
                          <a:sym typeface="Lato"/>
                        </a:rPr>
                        <a:t>Aggregation - vector similarity</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b="1">
                          <a:latin typeface="Lato"/>
                          <a:ea typeface="Lato"/>
                          <a:cs typeface="Lato"/>
                          <a:sym typeface="Lato"/>
                        </a:rPr>
                        <a:t>Aggregation - academic weeks</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b="1">
                          <a:latin typeface="Lato"/>
                          <a:ea typeface="Lato"/>
                          <a:cs typeface="Lato"/>
                          <a:sym typeface="Lato"/>
                        </a:rPr>
                        <a:t>GSDMM</a:t>
                      </a:r>
                      <a:endParaRPr sz="1800" b="1">
                        <a:latin typeface="Lato"/>
                        <a:ea typeface="Lato"/>
                        <a:cs typeface="Lato"/>
                        <a:sym typeface="Lato"/>
                      </a:endParaRPr>
                    </a:p>
                  </a:txBody>
                  <a:tcPr marL="63500" marR="63500" marT="63500" marB="63500"/>
                </a:tc>
                <a:extLst>
                  <a:ext uri="{0D108BD9-81ED-4DB2-BD59-A6C34878D82A}">
                    <a16:rowId xmlns:a16="http://schemas.microsoft.com/office/drawing/2014/main" val="10000"/>
                  </a:ext>
                </a:extLst>
              </a:tr>
              <a:tr h="1022150">
                <a:tc>
                  <a:txBody>
                    <a:bodyPr/>
                    <a:lstStyle/>
                    <a:p>
                      <a:pPr marL="0" lvl="0" indent="0" algn="l" rtl="0">
                        <a:spcBef>
                          <a:spcPts val="0"/>
                        </a:spcBef>
                        <a:spcAft>
                          <a:spcPts val="0"/>
                        </a:spcAft>
                        <a:buNone/>
                      </a:pPr>
                      <a:r>
                        <a:rPr lang="en-PH" sz="1800" b="1">
                          <a:latin typeface="Lato"/>
                          <a:ea typeface="Lato"/>
                          <a:cs typeface="Lato"/>
                          <a:sym typeface="Lato"/>
                        </a:rPr>
                        <a:t>Average Topic Purity Score</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0.87143</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0.9</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0.8</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0.9125</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highlight>
                            <a:srgbClr val="00FF00"/>
                          </a:highlight>
                          <a:latin typeface="Lato"/>
                          <a:ea typeface="Lato"/>
                          <a:cs typeface="Lato"/>
                          <a:sym typeface="Lato"/>
                        </a:rPr>
                        <a:t>0.92222</a:t>
                      </a:r>
                      <a:endParaRPr sz="1800">
                        <a:highlight>
                          <a:srgbClr val="00FF00"/>
                        </a:highlight>
                        <a:latin typeface="Lato"/>
                        <a:ea typeface="Lato"/>
                        <a:cs typeface="Lato"/>
                        <a:sym typeface="Lato"/>
                      </a:endParaRPr>
                    </a:p>
                  </a:txBody>
                  <a:tcPr marL="63500" marR="63500" marT="63500" marB="63500"/>
                </a:tc>
                <a:extLst>
                  <a:ext uri="{0D108BD9-81ED-4DB2-BD59-A6C34878D82A}">
                    <a16:rowId xmlns:a16="http://schemas.microsoft.com/office/drawing/2014/main" val="10001"/>
                  </a:ext>
                </a:extLst>
              </a:tr>
              <a:tr h="630275">
                <a:tc>
                  <a:txBody>
                    <a:bodyPr/>
                    <a:lstStyle/>
                    <a:p>
                      <a:pPr marL="0" lvl="0" indent="0" algn="l" rtl="0">
                        <a:spcBef>
                          <a:spcPts val="0"/>
                        </a:spcBef>
                        <a:spcAft>
                          <a:spcPts val="0"/>
                        </a:spcAft>
                        <a:buNone/>
                      </a:pPr>
                      <a:r>
                        <a:rPr lang="en-PH" sz="1800" b="1">
                          <a:latin typeface="Lato"/>
                          <a:ea typeface="Lato"/>
                          <a:cs typeface="Lato"/>
                          <a:sym typeface="Lato"/>
                        </a:rPr>
                        <a:t>Incoherent Topics</a:t>
                      </a:r>
                      <a:endParaRPr sz="1800" b="1">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3</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2</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2</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latin typeface="Lato"/>
                          <a:ea typeface="Lato"/>
                          <a:cs typeface="Lato"/>
                          <a:sym typeface="Lato"/>
                        </a:rPr>
                        <a:t>2</a:t>
                      </a:r>
                      <a:endParaRPr sz="1800">
                        <a:latin typeface="Lato"/>
                        <a:ea typeface="Lato"/>
                        <a:cs typeface="Lato"/>
                        <a:sym typeface="Lato"/>
                      </a:endParaRPr>
                    </a:p>
                  </a:txBody>
                  <a:tcPr marL="63500" marR="63500" marT="63500" marB="63500"/>
                </a:tc>
                <a:tc>
                  <a:txBody>
                    <a:bodyPr/>
                    <a:lstStyle/>
                    <a:p>
                      <a:pPr marL="0" lvl="0" indent="0" algn="l" rtl="0">
                        <a:spcBef>
                          <a:spcPts val="0"/>
                        </a:spcBef>
                        <a:spcAft>
                          <a:spcPts val="0"/>
                        </a:spcAft>
                        <a:buNone/>
                      </a:pPr>
                      <a:r>
                        <a:rPr lang="en-PH" sz="1800">
                          <a:highlight>
                            <a:srgbClr val="00FF00"/>
                          </a:highlight>
                          <a:latin typeface="Lato"/>
                          <a:ea typeface="Lato"/>
                          <a:cs typeface="Lato"/>
                          <a:sym typeface="Lato"/>
                        </a:rPr>
                        <a:t>1</a:t>
                      </a:r>
                      <a:endParaRPr sz="1800">
                        <a:highlight>
                          <a:srgbClr val="00FF00"/>
                        </a:highlight>
                        <a:latin typeface="Lato"/>
                        <a:ea typeface="Lato"/>
                        <a:cs typeface="Lato"/>
                        <a:sym typeface="Lato"/>
                      </a:endParaRPr>
                    </a:p>
                  </a:txBody>
                  <a:tcPr marL="63500" marR="63500" marT="63500" marB="63500"/>
                </a:tc>
                <a:extLst>
                  <a:ext uri="{0D108BD9-81ED-4DB2-BD59-A6C34878D82A}">
                    <a16:rowId xmlns:a16="http://schemas.microsoft.com/office/drawing/2014/main" val="10002"/>
                  </a:ext>
                </a:extLst>
              </a:tr>
            </a:tbl>
          </a:graphicData>
        </a:graphic>
      </p:graphicFrame>
      <p:sp>
        <p:nvSpPr>
          <p:cNvPr id="466" name="Google Shape;466;g722d084bb0_0_18"/>
          <p:cNvSpPr txBox="1"/>
          <p:nvPr/>
        </p:nvSpPr>
        <p:spPr>
          <a:xfrm>
            <a:off x="636350" y="5014350"/>
            <a:ext cx="10665000" cy="7551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PH" sz="1800" b="1">
                <a:latin typeface="Lato"/>
                <a:ea typeface="Lato"/>
                <a:cs typeface="Lato"/>
                <a:sym typeface="Lato"/>
              </a:rPr>
              <a:t>GSDMM</a:t>
            </a:r>
            <a:r>
              <a:rPr lang="en-PH" sz="1800">
                <a:latin typeface="Lato"/>
                <a:ea typeface="Lato"/>
                <a:cs typeface="Lato"/>
                <a:sym typeface="Lato"/>
              </a:rPr>
              <a:t> appears to be the best performing method as it has the </a:t>
            </a:r>
            <a:r>
              <a:rPr lang="en-PH" sz="1800" b="1">
                <a:highlight>
                  <a:srgbClr val="FFE599"/>
                </a:highlight>
                <a:latin typeface="Lato"/>
                <a:ea typeface="Lato"/>
                <a:cs typeface="Lato"/>
                <a:sym typeface="Lato"/>
              </a:rPr>
              <a:t>least number of incoherent topics</a:t>
            </a:r>
            <a:r>
              <a:rPr lang="en-PH" sz="1800">
                <a:latin typeface="Lato"/>
                <a:ea typeface="Lato"/>
                <a:cs typeface="Lato"/>
                <a:sym typeface="Lato"/>
              </a:rPr>
              <a:t> and out of the topics, it has the highest average topic purity score as well.</a:t>
            </a:r>
            <a:endParaRPr sz="1800">
              <a:latin typeface="Lato"/>
              <a:ea typeface="Lato"/>
              <a:cs typeface="Lato"/>
              <a:sym typeface="Lato"/>
            </a:endParaRPr>
          </a:p>
        </p:txBody>
      </p:sp>
      <p:sp>
        <p:nvSpPr>
          <p:cNvPr id="467" name="Google Shape;467;g722d084bb0_0_18"/>
          <p:cNvSpPr txBox="1"/>
          <p:nvPr/>
        </p:nvSpPr>
        <p:spPr>
          <a:xfrm>
            <a:off x="3263150" y="568200"/>
            <a:ext cx="84483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Findings, insights &amp; analysis</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722d084bb0_0_1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73" name="Google Shape;473;g722d084bb0_0_10"/>
          <p:cNvGrpSpPr/>
          <p:nvPr/>
        </p:nvGrpSpPr>
        <p:grpSpPr>
          <a:xfrm>
            <a:off x="2504037" y="375263"/>
            <a:ext cx="633300" cy="755186"/>
            <a:chOff x="3432729" y="337403"/>
            <a:chExt cx="633300" cy="755186"/>
          </a:xfrm>
        </p:grpSpPr>
        <p:sp>
          <p:nvSpPr>
            <p:cNvPr id="474" name="Google Shape;474;g722d084bb0_0_1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75" name="Google Shape;475;g722d084bb0_0_1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476" name="Google Shape;476;g722d084bb0_0_10"/>
          <p:cNvPicPr preferRelativeResize="0"/>
          <p:nvPr/>
        </p:nvPicPr>
        <p:blipFill>
          <a:blip r:embed="rId3">
            <a:alphaModFix/>
          </a:blip>
          <a:stretch>
            <a:fillRect/>
          </a:stretch>
        </p:blipFill>
        <p:spPr>
          <a:xfrm>
            <a:off x="406750" y="1280275"/>
            <a:ext cx="9747599" cy="2028291"/>
          </a:xfrm>
          <a:prstGeom prst="rect">
            <a:avLst/>
          </a:prstGeom>
          <a:noFill/>
          <a:ln>
            <a:noFill/>
          </a:ln>
        </p:spPr>
      </p:pic>
      <p:pic>
        <p:nvPicPr>
          <p:cNvPr id="477" name="Google Shape;477;g722d084bb0_0_10"/>
          <p:cNvPicPr preferRelativeResize="0"/>
          <p:nvPr/>
        </p:nvPicPr>
        <p:blipFill rotWithShape="1">
          <a:blip r:embed="rId4">
            <a:alphaModFix/>
          </a:blip>
          <a:srcRect t="3567" r="724"/>
          <a:stretch/>
        </p:blipFill>
        <p:spPr>
          <a:xfrm>
            <a:off x="482950" y="3226899"/>
            <a:ext cx="9676875" cy="1861475"/>
          </a:xfrm>
          <a:prstGeom prst="rect">
            <a:avLst/>
          </a:prstGeom>
          <a:noFill/>
          <a:ln>
            <a:noFill/>
          </a:ln>
        </p:spPr>
      </p:pic>
      <p:sp>
        <p:nvSpPr>
          <p:cNvPr id="478" name="Google Shape;478;g722d084bb0_0_10"/>
          <p:cNvSpPr txBox="1"/>
          <p:nvPr/>
        </p:nvSpPr>
        <p:spPr>
          <a:xfrm>
            <a:off x="580475" y="5302075"/>
            <a:ext cx="9747600" cy="8310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PH" sz="2000">
                <a:latin typeface="Lato Light"/>
                <a:ea typeface="Lato Light"/>
                <a:cs typeface="Lato Light"/>
                <a:sym typeface="Lato Light"/>
              </a:rPr>
              <a:t>Generally </a:t>
            </a:r>
            <a:r>
              <a:rPr lang="en-PH" sz="2000" b="1">
                <a:highlight>
                  <a:srgbClr val="FFE599"/>
                </a:highlight>
                <a:latin typeface="Lato"/>
                <a:ea typeface="Lato"/>
                <a:cs typeface="Lato"/>
                <a:sym typeface="Lato"/>
              </a:rPr>
              <a:t>all the topics obtained were coherent</a:t>
            </a:r>
            <a:r>
              <a:rPr lang="en-PH" sz="2000">
                <a:latin typeface="Lato"/>
                <a:ea typeface="Lato"/>
                <a:cs typeface="Lato"/>
                <a:sym typeface="Lato"/>
              </a:rPr>
              <a:t>, </a:t>
            </a:r>
            <a:r>
              <a:rPr lang="en-PH" sz="2000">
                <a:latin typeface="Lato Light"/>
                <a:ea typeface="Lato Light"/>
                <a:cs typeface="Lato Light"/>
                <a:sym typeface="Lato Light"/>
              </a:rPr>
              <a:t>with </a:t>
            </a:r>
            <a:r>
              <a:rPr lang="en-PH" sz="2000" b="1">
                <a:highlight>
                  <a:srgbClr val="FFE599"/>
                </a:highlight>
                <a:latin typeface="Lato"/>
                <a:ea typeface="Lato"/>
                <a:cs typeface="Lato"/>
                <a:sym typeface="Lato"/>
              </a:rPr>
              <a:t>minimal amount of noise in each topic</a:t>
            </a:r>
            <a:r>
              <a:rPr lang="en-PH" sz="2000">
                <a:latin typeface="Lato"/>
                <a:ea typeface="Lato"/>
                <a:cs typeface="Lato"/>
                <a:sym typeface="Lato"/>
              </a:rPr>
              <a:t>. </a:t>
            </a:r>
            <a:endParaRPr sz="2000">
              <a:latin typeface="Lato"/>
              <a:ea typeface="Lato"/>
              <a:cs typeface="Lato"/>
              <a:sym typeface="Lato"/>
            </a:endParaRPr>
          </a:p>
          <a:p>
            <a:pPr marL="0" lvl="0" indent="0" algn="l" rtl="0">
              <a:spcBef>
                <a:spcPts val="0"/>
              </a:spcBef>
              <a:spcAft>
                <a:spcPts val="0"/>
              </a:spcAft>
              <a:buNone/>
            </a:pPr>
            <a:endParaRPr sz="2000">
              <a:latin typeface="Lato"/>
              <a:ea typeface="Lato"/>
              <a:cs typeface="Lato"/>
              <a:sym typeface="Lato"/>
            </a:endParaRPr>
          </a:p>
        </p:txBody>
      </p:sp>
      <p:sp>
        <p:nvSpPr>
          <p:cNvPr id="479" name="Google Shape;479;g722d084bb0_0_10"/>
          <p:cNvSpPr txBox="1"/>
          <p:nvPr/>
        </p:nvSpPr>
        <p:spPr>
          <a:xfrm>
            <a:off x="3263150" y="568200"/>
            <a:ext cx="84483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PH" sz="2400" i="1">
                <a:solidFill>
                  <a:schemeClr val="dk1"/>
                </a:solidFill>
                <a:latin typeface="Playfair Display"/>
                <a:ea typeface="Playfair Display"/>
                <a:cs typeface="Playfair Display"/>
                <a:sym typeface="Playfair Display"/>
              </a:rPr>
              <a:t>Discussions and Gap Analysis - What went well?</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7220dfbf92_2_213"/>
          <p:cNvSpPr txBox="1"/>
          <p:nvPr/>
        </p:nvSpPr>
        <p:spPr>
          <a:xfrm>
            <a:off x="1098252" y="4795825"/>
            <a:ext cx="3611400" cy="6462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endParaRPr sz="1800" b="0" i="0" u="none" strike="noStrike" cap="none">
              <a:solidFill>
                <a:srgbClr val="000000"/>
              </a:solidFill>
              <a:latin typeface="Arial"/>
              <a:ea typeface="Arial"/>
              <a:cs typeface="Arial"/>
              <a:sym typeface="Arial"/>
            </a:endParaRPr>
          </a:p>
        </p:txBody>
      </p:sp>
      <p:sp>
        <p:nvSpPr>
          <p:cNvPr id="485" name="Google Shape;485;g7220dfbf92_2_213"/>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86" name="Google Shape;486;g7220dfbf92_2_213"/>
          <p:cNvGrpSpPr/>
          <p:nvPr/>
        </p:nvGrpSpPr>
        <p:grpSpPr>
          <a:xfrm>
            <a:off x="2504037" y="375263"/>
            <a:ext cx="633300" cy="755186"/>
            <a:chOff x="3432729" y="337403"/>
            <a:chExt cx="633300" cy="755186"/>
          </a:xfrm>
        </p:grpSpPr>
        <p:sp>
          <p:nvSpPr>
            <p:cNvPr id="487" name="Google Shape;487;g7220dfbf92_2_213"/>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88" name="Google Shape;488;g7220dfbf92_2_213"/>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489" name="Google Shape;489;g7220dfbf92_2_213"/>
          <p:cNvPicPr preferRelativeResize="0"/>
          <p:nvPr/>
        </p:nvPicPr>
        <p:blipFill>
          <a:blip r:embed="rId3">
            <a:alphaModFix/>
          </a:blip>
          <a:stretch>
            <a:fillRect/>
          </a:stretch>
        </p:blipFill>
        <p:spPr>
          <a:xfrm>
            <a:off x="7610900" y="1944705"/>
            <a:ext cx="3482075" cy="2968589"/>
          </a:xfrm>
          <a:prstGeom prst="rect">
            <a:avLst/>
          </a:prstGeom>
          <a:noFill/>
          <a:ln>
            <a:noFill/>
          </a:ln>
        </p:spPr>
      </p:pic>
      <p:sp>
        <p:nvSpPr>
          <p:cNvPr id="490" name="Google Shape;490;g7220dfbf92_2_213"/>
          <p:cNvSpPr txBox="1"/>
          <p:nvPr/>
        </p:nvSpPr>
        <p:spPr>
          <a:xfrm>
            <a:off x="3137325" y="568225"/>
            <a:ext cx="7629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PH" sz="2400" i="1">
                <a:solidFill>
                  <a:schemeClr val="dk1"/>
                </a:solidFill>
                <a:latin typeface="Playfair Display"/>
                <a:ea typeface="Playfair Display"/>
                <a:cs typeface="Playfair Display"/>
                <a:sym typeface="Playfair Display"/>
              </a:rPr>
              <a:t>Discussions and Gap Analysis - What didn’t go well?</a:t>
            </a:r>
            <a:endParaRPr sz="2400" i="1">
              <a:solidFill>
                <a:schemeClr val="dk1"/>
              </a:solidFill>
              <a:latin typeface="Playfair Display"/>
              <a:ea typeface="Playfair Display"/>
              <a:cs typeface="Playfair Display"/>
              <a:sym typeface="Playfair Display"/>
            </a:endParaRPr>
          </a:p>
        </p:txBody>
      </p:sp>
      <p:sp>
        <p:nvSpPr>
          <p:cNvPr id="491" name="Google Shape;491;g7220dfbf92_2_213"/>
          <p:cNvSpPr txBox="1"/>
          <p:nvPr/>
        </p:nvSpPr>
        <p:spPr>
          <a:xfrm>
            <a:off x="866775" y="1749325"/>
            <a:ext cx="5686500" cy="3652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endParaRPr sz="2000">
              <a:solidFill>
                <a:schemeClr val="dk1"/>
              </a:solidFill>
              <a:latin typeface="Lato"/>
              <a:ea typeface="Lato"/>
              <a:cs typeface="Lato"/>
              <a:sym typeface="Lato"/>
            </a:endParaRPr>
          </a:p>
          <a:p>
            <a:pPr marL="457200" lvl="0" indent="0" algn="l" rtl="0">
              <a:lnSpc>
                <a:spcPct val="107916"/>
              </a:lnSpc>
              <a:spcBef>
                <a:spcPts val="800"/>
              </a:spcBef>
              <a:spcAft>
                <a:spcPts val="0"/>
              </a:spcAft>
              <a:buNone/>
            </a:pPr>
            <a:endParaRPr sz="2000">
              <a:solidFill>
                <a:schemeClr val="dk1"/>
              </a:solidFill>
              <a:latin typeface="Lato"/>
              <a:ea typeface="Lato"/>
              <a:cs typeface="Lato"/>
              <a:sym typeface="Lato"/>
            </a:endParaRPr>
          </a:p>
          <a:p>
            <a:pPr marL="0" lvl="0" indent="0" algn="l" rtl="0">
              <a:lnSpc>
                <a:spcPct val="107916"/>
              </a:lnSpc>
              <a:spcBef>
                <a:spcPts val="800"/>
              </a:spcBef>
              <a:spcAft>
                <a:spcPts val="0"/>
              </a:spcAft>
              <a:buNone/>
            </a:pPr>
            <a:r>
              <a:rPr lang="en-PH" sz="2400" b="1">
                <a:solidFill>
                  <a:schemeClr val="dk1"/>
                </a:solidFill>
                <a:latin typeface="Playfair Display"/>
                <a:ea typeface="Playfair Display"/>
                <a:cs typeface="Playfair Display"/>
                <a:sym typeface="Playfair Display"/>
              </a:rPr>
              <a:t>Aggregation on vector space similarity</a:t>
            </a:r>
            <a:endParaRPr sz="2400">
              <a:solidFill>
                <a:schemeClr val="dk1"/>
              </a:solidFill>
              <a:latin typeface="Playfair Display"/>
              <a:ea typeface="Playfair Display"/>
              <a:cs typeface="Playfair Display"/>
              <a:sym typeface="Playfair Display"/>
            </a:endParaRPr>
          </a:p>
          <a:p>
            <a:pPr marL="457200" lvl="0" indent="-355600" algn="l" rtl="0">
              <a:lnSpc>
                <a:spcPct val="107916"/>
              </a:lnSpc>
              <a:spcBef>
                <a:spcPts val="800"/>
              </a:spcBef>
              <a:spcAft>
                <a:spcPts val="0"/>
              </a:spcAft>
              <a:buClr>
                <a:schemeClr val="dk1"/>
              </a:buClr>
              <a:buSzPts val="2000"/>
              <a:buFont typeface="Lato"/>
              <a:buChar char="-"/>
            </a:pPr>
            <a:r>
              <a:rPr lang="en-PH" sz="2000">
                <a:solidFill>
                  <a:schemeClr val="dk1"/>
                </a:solidFill>
                <a:latin typeface="Lato"/>
                <a:ea typeface="Lato"/>
                <a:cs typeface="Lato"/>
                <a:sym typeface="Lato"/>
              </a:rPr>
              <a:t>Incoherent clusters due quality of word embeddings</a:t>
            </a:r>
            <a:endParaRPr sz="2000">
              <a:solidFill>
                <a:schemeClr val="dk1"/>
              </a:solidFill>
              <a:latin typeface="Lato"/>
              <a:ea typeface="Lato"/>
              <a:cs typeface="Lato"/>
              <a:sym typeface="Lato"/>
            </a:endParaRPr>
          </a:p>
          <a:p>
            <a:pPr marL="0" lvl="0" indent="0" algn="l" rtl="0">
              <a:lnSpc>
                <a:spcPct val="107916"/>
              </a:lnSpc>
              <a:spcBef>
                <a:spcPts val="800"/>
              </a:spcBef>
              <a:spcAft>
                <a:spcPts val="0"/>
              </a:spcAft>
              <a:buNone/>
            </a:pPr>
            <a:endParaRPr sz="2400">
              <a:solidFill>
                <a:schemeClr val="dk1"/>
              </a:solidFill>
              <a:latin typeface="Lato"/>
              <a:ea typeface="Lato"/>
              <a:cs typeface="Lato"/>
              <a:sym typeface="Lato"/>
            </a:endParaRPr>
          </a:p>
          <a:p>
            <a:pPr marL="0" lvl="0" indent="0" algn="l" rtl="0">
              <a:spcBef>
                <a:spcPts val="800"/>
              </a:spcBef>
              <a:spcAft>
                <a:spcPts val="0"/>
              </a:spcAft>
              <a:buNone/>
            </a:pPr>
            <a:endParaRPr sz="2400" b="1">
              <a:solidFill>
                <a:schemeClr val="dk1"/>
              </a:solidFill>
              <a:highlight>
                <a:srgbClr val="FFFFFF"/>
              </a:highlight>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7220dfbf92_2_26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497" name="Google Shape;497;g7220dfbf92_2_260"/>
          <p:cNvGrpSpPr/>
          <p:nvPr/>
        </p:nvGrpSpPr>
        <p:grpSpPr>
          <a:xfrm>
            <a:off x="2504037" y="375263"/>
            <a:ext cx="633300" cy="755186"/>
            <a:chOff x="3432729" y="337403"/>
            <a:chExt cx="633300" cy="755186"/>
          </a:xfrm>
        </p:grpSpPr>
        <p:sp>
          <p:nvSpPr>
            <p:cNvPr id="498" name="Google Shape;498;g7220dfbf92_2_26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499" name="Google Shape;499;g7220dfbf92_2_26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00" name="Google Shape;500;g7220dfbf92_2_260"/>
          <p:cNvSpPr txBox="1"/>
          <p:nvPr/>
        </p:nvSpPr>
        <p:spPr>
          <a:xfrm>
            <a:off x="482950" y="1499450"/>
            <a:ext cx="7511100" cy="3619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PH" sz="2600" b="1">
                <a:solidFill>
                  <a:schemeClr val="dk1"/>
                </a:solidFill>
                <a:latin typeface="Lato"/>
                <a:ea typeface="Lato"/>
                <a:cs typeface="Lato"/>
                <a:sym typeface="Lato"/>
              </a:rPr>
              <a:t>Recommender systems to supplement current topic model output</a:t>
            </a:r>
            <a:endParaRPr sz="2600" b="1">
              <a:solidFill>
                <a:schemeClr val="dk1"/>
              </a:solidFill>
              <a:latin typeface="Lato"/>
              <a:ea typeface="Lato"/>
              <a:cs typeface="Lato"/>
              <a:sym typeface="Lato"/>
            </a:endParaRPr>
          </a:p>
          <a:p>
            <a:pPr marL="0" lvl="0" indent="0" algn="l" rtl="0">
              <a:lnSpc>
                <a:spcPct val="107916"/>
              </a:lnSpc>
              <a:spcBef>
                <a:spcPts val="800"/>
              </a:spcBef>
              <a:spcAft>
                <a:spcPts val="0"/>
              </a:spcAft>
              <a:buNone/>
            </a:pPr>
            <a:r>
              <a:rPr lang="en-PH" sz="2400">
                <a:solidFill>
                  <a:schemeClr val="dk1"/>
                </a:solidFill>
                <a:latin typeface="Lato Light"/>
                <a:ea typeface="Lato Light"/>
                <a:cs typeface="Lato Light"/>
                <a:sym typeface="Lato Light"/>
              </a:rPr>
              <a:t>Currently, only dominant topics that may need attention are detected </a:t>
            </a:r>
            <a:endParaRPr sz="2400">
              <a:solidFill>
                <a:schemeClr val="dk1"/>
              </a:solidFill>
              <a:latin typeface="Lato Light"/>
              <a:ea typeface="Lato Light"/>
              <a:cs typeface="Lato Light"/>
              <a:sym typeface="Lato Light"/>
            </a:endParaRPr>
          </a:p>
          <a:p>
            <a:pPr marL="914400" lvl="0" indent="-381000" algn="l" rtl="0">
              <a:lnSpc>
                <a:spcPct val="107916"/>
              </a:lnSpc>
              <a:spcBef>
                <a:spcPts val="80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Does not show underlying reasons as to why it is the case</a:t>
            </a:r>
            <a:endParaRPr sz="2400">
              <a:solidFill>
                <a:schemeClr val="dk1"/>
              </a:solidFill>
              <a:latin typeface="Lato Light"/>
              <a:ea typeface="Lato Light"/>
              <a:cs typeface="Lato Light"/>
              <a:sym typeface="Lato Light"/>
            </a:endParaRPr>
          </a:p>
          <a:p>
            <a:pPr marL="914400" lvl="0" indent="-381000" algn="l" rtl="0">
              <a:lnSpc>
                <a:spcPct val="107916"/>
              </a:lnSpc>
              <a:spcBef>
                <a:spcPts val="0"/>
              </a:spcBef>
              <a:spcAft>
                <a:spcPts val="0"/>
              </a:spcAft>
              <a:buClr>
                <a:schemeClr val="dk1"/>
              </a:buClr>
              <a:buSzPts val="2400"/>
              <a:buFont typeface="Lato Light"/>
              <a:buChar char="-"/>
            </a:pPr>
            <a:r>
              <a:rPr lang="en-PH" sz="2400">
                <a:solidFill>
                  <a:schemeClr val="dk1"/>
                </a:solidFill>
                <a:latin typeface="Lato Light"/>
                <a:ea typeface="Lato Light"/>
                <a:cs typeface="Lato Light"/>
                <a:sym typeface="Lato Light"/>
              </a:rPr>
              <a:t>e.g. why they find it challenging, or foundational topics that they are weak in </a:t>
            </a:r>
            <a:endParaRPr sz="2400">
              <a:solidFill>
                <a:schemeClr val="dk1"/>
              </a:solidFill>
              <a:latin typeface="Lato Light"/>
              <a:ea typeface="Lato Light"/>
              <a:cs typeface="Lato Light"/>
              <a:sym typeface="Lato Light"/>
            </a:endParaRPr>
          </a:p>
        </p:txBody>
      </p:sp>
      <p:sp>
        <p:nvSpPr>
          <p:cNvPr id="501" name="Google Shape;501;g7220dfbf92_2_260"/>
          <p:cNvSpPr txBox="1"/>
          <p:nvPr/>
        </p:nvSpPr>
        <p:spPr>
          <a:xfrm>
            <a:off x="3263150" y="568204"/>
            <a:ext cx="514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PH" sz="2400" i="1">
                <a:solidFill>
                  <a:schemeClr val="dk1"/>
                </a:solidFill>
                <a:latin typeface="Playfair Display"/>
                <a:ea typeface="Playfair Display"/>
                <a:cs typeface="Playfair Display"/>
                <a:sym typeface="Playfair Display"/>
              </a:rPr>
              <a:t>Future work</a:t>
            </a:r>
            <a:endParaRPr sz="2400" i="1">
              <a:solidFill>
                <a:schemeClr val="dk1"/>
              </a:solidFill>
              <a:latin typeface="Playfair Display"/>
              <a:ea typeface="Playfair Display"/>
              <a:cs typeface="Playfair Display"/>
              <a:sym typeface="Playfair Display"/>
            </a:endParaRPr>
          </a:p>
        </p:txBody>
      </p:sp>
      <p:pic>
        <p:nvPicPr>
          <p:cNvPr id="502" name="Google Shape;502;g7220dfbf92_2_260"/>
          <p:cNvPicPr preferRelativeResize="0"/>
          <p:nvPr/>
        </p:nvPicPr>
        <p:blipFill>
          <a:blip r:embed="rId3">
            <a:alphaModFix/>
          </a:blip>
          <a:stretch>
            <a:fillRect/>
          </a:stretch>
        </p:blipFill>
        <p:spPr>
          <a:xfrm>
            <a:off x="7780725" y="1306937"/>
            <a:ext cx="4244125" cy="4244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7220dfbf92_2_251"/>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1</a:t>
            </a:r>
            <a:endParaRPr sz="1400" b="0" i="0" u="none" strike="noStrike" cap="none">
              <a:solidFill>
                <a:srgbClr val="000000"/>
              </a:solidFill>
              <a:latin typeface="Arial"/>
              <a:ea typeface="Arial"/>
              <a:cs typeface="Arial"/>
              <a:sym typeface="Arial"/>
            </a:endParaRPr>
          </a:p>
        </p:txBody>
      </p:sp>
      <p:grpSp>
        <p:nvGrpSpPr>
          <p:cNvPr id="508" name="Google Shape;508;g7220dfbf92_2_251"/>
          <p:cNvGrpSpPr/>
          <p:nvPr/>
        </p:nvGrpSpPr>
        <p:grpSpPr>
          <a:xfrm>
            <a:off x="2504037" y="375263"/>
            <a:ext cx="633300" cy="755186"/>
            <a:chOff x="3432729" y="337403"/>
            <a:chExt cx="633300" cy="755186"/>
          </a:xfrm>
        </p:grpSpPr>
        <p:sp>
          <p:nvSpPr>
            <p:cNvPr id="509" name="Google Shape;509;g7220dfbf92_2_25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10" name="Google Shape;510;g7220dfbf92_2_25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11" name="Google Shape;511;g7220dfbf92_2_251"/>
          <p:cNvSpPr txBox="1"/>
          <p:nvPr/>
        </p:nvSpPr>
        <p:spPr>
          <a:xfrm>
            <a:off x="732150" y="1757675"/>
            <a:ext cx="6079800" cy="4599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Lato Light"/>
              <a:buChar char="➢"/>
            </a:pPr>
            <a:r>
              <a:rPr lang="en-PH" sz="2400" b="1">
                <a:highlight>
                  <a:srgbClr val="FFE599"/>
                </a:highlight>
                <a:latin typeface="Lato"/>
                <a:ea typeface="Lato"/>
                <a:cs typeface="Lato"/>
                <a:sym typeface="Lato"/>
              </a:rPr>
              <a:t>Create Correlation Matrix</a:t>
            </a:r>
            <a:r>
              <a:rPr lang="en-PH" sz="2400" b="1">
                <a:latin typeface="Lato"/>
                <a:ea typeface="Lato"/>
                <a:cs typeface="Lato"/>
                <a:sym typeface="Lato"/>
              </a:rPr>
              <a:t> </a:t>
            </a:r>
            <a:r>
              <a:rPr lang="en-PH" sz="2400">
                <a:latin typeface="Lato Light"/>
                <a:ea typeface="Lato Light"/>
                <a:cs typeface="Lato Light"/>
                <a:sym typeface="Lato Light"/>
              </a:rPr>
              <a:t>of the component grades pertaining to each chapter</a:t>
            </a:r>
            <a:endParaRPr sz="2400">
              <a:latin typeface="Lato Light"/>
              <a:ea typeface="Lato Light"/>
              <a:cs typeface="Lato Light"/>
              <a:sym typeface="Lato Light"/>
            </a:endParaRPr>
          </a:p>
          <a:p>
            <a:pPr marL="457200" lvl="0" indent="0" algn="l" rtl="0">
              <a:spcBef>
                <a:spcPts val="0"/>
              </a:spcBef>
              <a:spcAft>
                <a:spcPts val="0"/>
              </a:spcAft>
              <a:buNone/>
            </a:pPr>
            <a:endParaRPr sz="2400">
              <a:latin typeface="Lato Light"/>
              <a:ea typeface="Lato Light"/>
              <a:cs typeface="Lato Light"/>
              <a:sym typeface="Lato Light"/>
            </a:endParaRPr>
          </a:p>
          <a:p>
            <a:pPr marL="457200" lvl="0" indent="-381000" algn="l" rtl="0">
              <a:spcBef>
                <a:spcPts val="0"/>
              </a:spcBef>
              <a:spcAft>
                <a:spcPts val="0"/>
              </a:spcAft>
              <a:buSzPts val="2400"/>
              <a:buFont typeface="Lato Light"/>
              <a:buChar char="➢"/>
            </a:pPr>
            <a:r>
              <a:rPr lang="en-PH" sz="2400">
                <a:latin typeface="Lato Light"/>
                <a:ea typeface="Lato Light"/>
                <a:cs typeface="Lato Light"/>
                <a:sym typeface="Lato Light"/>
              </a:rPr>
              <a:t>Implement in the form of</a:t>
            </a:r>
            <a:r>
              <a:rPr lang="en-PH" sz="2400" b="1">
                <a:solidFill>
                  <a:schemeClr val="dk1"/>
                </a:solidFill>
                <a:latin typeface="Lato"/>
                <a:ea typeface="Lato"/>
                <a:cs typeface="Lato"/>
                <a:sym typeface="Lato"/>
              </a:rPr>
              <a:t> </a:t>
            </a:r>
            <a:r>
              <a:rPr lang="en-PH" sz="2400" b="1">
                <a:solidFill>
                  <a:schemeClr val="dk1"/>
                </a:solidFill>
                <a:highlight>
                  <a:srgbClr val="FFE599"/>
                </a:highlight>
                <a:latin typeface="Lato"/>
                <a:ea typeface="Lato"/>
                <a:cs typeface="Lato"/>
                <a:sym typeface="Lato"/>
              </a:rPr>
              <a:t>recommender system</a:t>
            </a:r>
            <a:endParaRPr sz="2400" b="1">
              <a:highlight>
                <a:srgbClr val="FFE599"/>
              </a:highlight>
              <a:latin typeface="Lato"/>
              <a:ea typeface="Lato"/>
              <a:cs typeface="Lato"/>
              <a:sym typeface="Lato"/>
            </a:endParaRPr>
          </a:p>
          <a:p>
            <a:pPr marL="914400" lvl="1" indent="-381000" algn="l" rtl="0">
              <a:spcBef>
                <a:spcPts val="0"/>
              </a:spcBef>
              <a:spcAft>
                <a:spcPts val="0"/>
              </a:spcAft>
              <a:buSzPts val="2400"/>
              <a:buFont typeface="Lato Light"/>
              <a:buChar char="○"/>
            </a:pPr>
            <a:r>
              <a:rPr lang="en-PH" sz="2400">
                <a:latin typeface="Lato Light"/>
                <a:ea typeface="Lato Light"/>
                <a:cs typeface="Lato Light"/>
                <a:sym typeface="Lato Light"/>
              </a:rPr>
              <a:t>Recommend highly related topics that the  teaching team can examine when the dominant topic input is passed in</a:t>
            </a:r>
            <a:endParaRPr sz="2400">
              <a:latin typeface="Lato Light"/>
              <a:ea typeface="Lato Light"/>
              <a:cs typeface="Lato Light"/>
              <a:sym typeface="Lato Light"/>
            </a:endParaRPr>
          </a:p>
          <a:p>
            <a:pPr marL="914400" lvl="0" indent="0" algn="l" rtl="0">
              <a:spcBef>
                <a:spcPts val="0"/>
              </a:spcBef>
              <a:spcAft>
                <a:spcPts val="0"/>
              </a:spcAft>
              <a:buNone/>
            </a:pPr>
            <a:endParaRPr sz="2400">
              <a:latin typeface="Lato Light"/>
              <a:ea typeface="Lato Light"/>
              <a:cs typeface="Lato Light"/>
              <a:sym typeface="Lato Light"/>
            </a:endParaRPr>
          </a:p>
        </p:txBody>
      </p:sp>
      <p:pic>
        <p:nvPicPr>
          <p:cNvPr id="512" name="Google Shape;512;g7220dfbf92_2_251"/>
          <p:cNvPicPr preferRelativeResize="0"/>
          <p:nvPr/>
        </p:nvPicPr>
        <p:blipFill>
          <a:blip r:embed="rId3">
            <a:alphaModFix/>
          </a:blip>
          <a:stretch>
            <a:fillRect/>
          </a:stretch>
        </p:blipFill>
        <p:spPr>
          <a:xfrm>
            <a:off x="6811850" y="1744825"/>
            <a:ext cx="4944725" cy="3890925"/>
          </a:xfrm>
          <a:prstGeom prst="rect">
            <a:avLst/>
          </a:prstGeom>
          <a:noFill/>
          <a:ln>
            <a:noFill/>
          </a:ln>
        </p:spPr>
      </p:pic>
      <p:sp>
        <p:nvSpPr>
          <p:cNvPr id="513" name="Google Shape;513;g7220dfbf92_2_251"/>
          <p:cNvSpPr txBox="1"/>
          <p:nvPr/>
        </p:nvSpPr>
        <p:spPr>
          <a:xfrm>
            <a:off x="3263150" y="568204"/>
            <a:ext cx="514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PH" sz="2400" i="1">
                <a:solidFill>
                  <a:schemeClr val="dk1"/>
                </a:solidFill>
                <a:latin typeface="Playfair Display"/>
                <a:ea typeface="Playfair Display"/>
                <a:cs typeface="Playfair Display"/>
                <a:sym typeface="Playfair Display"/>
              </a:rPr>
              <a:t>Future work</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4"/>
          <p:cNvSpPr/>
          <p:nvPr/>
        </p:nvSpPr>
        <p:spPr>
          <a:xfrm rot="5400000">
            <a:off x="454955" y="1581150"/>
            <a:ext cx="1200300" cy="1034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19" name="Google Shape;519;p14"/>
          <p:cNvSpPr txBox="1"/>
          <p:nvPr/>
        </p:nvSpPr>
        <p:spPr>
          <a:xfrm>
            <a:off x="5695668" y="2325286"/>
            <a:ext cx="45348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sp>
        <p:nvSpPr>
          <p:cNvPr id="520" name="Google Shape;520;p14"/>
          <p:cNvSpPr txBox="1"/>
          <p:nvPr/>
        </p:nvSpPr>
        <p:spPr>
          <a:xfrm>
            <a:off x="5777575" y="3082975"/>
            <a:ext cx="58635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PH" sz="2400" b="1" i="1">
                <a:solidFill>
                  <a:schemeClr val="dk1"/>
                </a:solidFill>
                <a:highlight>
                  <a:srgbClr val="FFE599"/>
                </a:highlight>
                <a:latin typeface="Playfair Display"/>
                <a:ea typeface="Playfair Display"/>
                <a:cs typeface="Playfair Display"/>
                <a:sym typeface="Playfair Display"/>
              </a:rPr>
              <a:t>Building a classifier</a:t>
            </a:r>
            <a:r>
              <a:rPr lang="en-PH" sz="2400" i="1">
                <a:solidFill>
                  <a:schemeClr val="dk1"/>
                </a:solidFill>
                <a:latin typeface="Playfair Display"/>
                <a:ea typeface="Playfair Display"/>
                <a:cs typeface="Playfair Display"/>
                <a:sym typeface="Playfair Display"/>
              </a:rPr>
              <a:t> to </a:t>
            </a:r>
            <a:r>
              <a:rPr lang="en-PH" sz="2400" b="0" i="1" u="none" strike="noStrike" cap="none">
                <a:solidFill>
                  <a:schemeClr val="dk1"/>
                </a:solidFill>
                <a:latin typeface="Playfair Display"/>
                <a:ea typeface="Playfair Display"/>
                <a:cs typeface="Playfair Display"/>
                <a:sym typeface="Playfair Display"/>
              </a:rPr>
              <a:t>Predict Students’ Grades using </a:t>
            </a:r>
            <a:r>
              <a:rPr lang="en-PH" sz="2400" i="1">
                <a:solidFill>
                  <a:schemeClr val="dk1"/>
                </a:solidFill>
                <a:latin typeface="Playfair Display"/>
                <a:ea typeface="Playfair Display"/>
                <a:cs typeface="Playfair Display"/>
                <a:sym typeface="Playfair Display"/>
              </a:rPr>
              <a:t>Students’ </a:t>
            </a:r>
            <a:r>
              <a:rPr lang="en-PH" sz="2400" b="0" i="1" u="none" strike="noStrike" cap="none">
                <a:solidFill>
                  <a:schemeClr val="dk1"/>
                </a:solidFill>
                <a:latin typeface="Playfair Display"/>
                <a:ea typeface="Playfair Display"/>
                <a:cs typeface="Playfair Display"/>
                <a:sym typeface="Playfair Display"/>
              </a:rPr>
              <a:t>Feedback</a:t>
            </a:r>
            <a:endParaRPr sz="2400" i="1">
              <a:solidFill>
                <a:schemeClr val="dk1"/>
              </a:solidFill>
              <a:latin typeface="Playfair Display"/>
              <a:ea typeface="Playfair Display"/>
              <a:cs typeface="Playfair Display"/>
              <a:sym typeface="Playfair Display"/>
            </a:endParaRPr>
          </a:p>
        </p:txBody>
      </p:sp>
      <p:sp>
        <p:nvSpPr>
          <p:cNvPr id="521" name="Google Shape;521;p14"/>
          <p:cNvSpPr/>
          <p:nvPr/>
        </p:nvSpPr>
        <p:spPr>
          <a:xfrm rot="-5400000">
            <a:off x="-150683" y="991974"/>
            <a:ext cx="5654100" cy="4874100"/>
          </a:xfrm>
          <a:prstGeom prst="triangle">
            <a:avLst>
              <a:gd name="adj" fmla="val 50000"/>
            </a:avLst>
          </a:prstGeom>
          <a:blipFill rotWithShape="0">
            <a:blip r:embed="rId3">
              <a:alphaModFix/>
            </a:blip>
            <a:stretch>
              <a:fillRect l="8991" t="6638" r="-43862" b="750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22" name="Google Shape;522;p14"/>
          <p:cNvSpPr/>
          <p:nvPr/>
        </p:nvSpPr>
        <p:spPr>
          <a:xfrm rot="5400000">
            <a:off x="811298" y="1131941"/>
            <a:ext cx="2242500" cy="19332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23" name="Google Shape;523;p14"/>
          <p:cNvSpPr/>
          <p:nvPr/>
        </p:nvSpPr>
        <p:spPr>
          <a:xfrm rot="5400000">
            <a:off x="4112732" y="4832740"/>
            <a:ext cx="1528800" cy="13179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7212b3067f_0_19"/>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29" name="Google Shape;529;g7212b3067f_0_19"/>
          <p:cNvGrpSpPr/>
          <p:nvPr/>
        </p:nvGrpSpPr>
        <p:grpSpPr>
          <a:xfrm>
            <a:off x="2504037" y="375263"/>
            <a:ext cx="633300" cy="755186"/>
            <a:chOff x="3432729" y="337403"/>
            <a:chExt cx="633300" cy="755186"/>
          </a:xfrm>
        </p:grpSpPr>
        <p:sp>
          <p:nvSpPr>
            <p:cNvPr id="530" name="Google Shape;530;g7212b3067f_0_19"/>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31" name="Google Shape;531;g7212b3067f_0_19"/>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32" name="Google Shape;532;g7212b3067f_0_19"/>
          <p:cNvSpPr txBox="1"/>
          <p:nvPr/>
        </p:nvSpPr>
        <p:spPr>
          <a:xfrm>
            <a:off x="4083400" y="2004100"/>
            <a:ext cx="7246500" cy="43956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2200" b="1">
                <a:solidFill>
                  <a:schemeClr val="dk1"/>
                </a:solidFill>
                <a:latin typeface="Playfair Display"/>
                <a:ea typeface="Playfair Display"/>
                <a:cs typeface="Playfair Display"/>
                <a:sym typeface="Playfair Display"/>
              </a:rPr>
              <a:t>The objective:</a:t>
            </a:r>
            <a:br>
              <a:rPr lang="en-PH" sz="2200">
                <a:solidFill>
                  <a:schemeClr val="dk1"/>
                </a:solidFill>
                <a:latin typeface="Playfair Display"/>
                <a:ea typeface="Playfair Display"/>
                <a:cs typeface="Playfair Display"/>
                <a:sym typeface="Playfair Display"/>
              </a:rPr>
            </a:br>
            <a:r>
              <a:rPr lang="en-PH" sz="2000">
                <a:solidFill>
                  <a:schemeClr val="dk1"/>
                </a:solidFill>
                <a:latin typeface="Lato Light"/>
                <a:ea typeface="Lato Light"/>
                <a:cs typeface="Lato Light"/>
                <a:sym typeface="Lato Light"/>
              </a:rPr>
              <a:t>Evaluate the correlation between </a:t>
            </a:r>
            <a:r>
              <a:rPr lang="en-PH" sz="2000" b="1">
                <a:solidFill>
                  <a:schemeClr val="dk1"/>
                </a:solidFill>
                <a:highlight>
                  <a:srgbClr val="FFE599"/>
                </a:highlight>
                <a:latin typeface="Lato"/>
                <a:ea typeface="Lato"/>
                <a:cs typeface="Lato"/>
                <a:sym typeface="Lato"/>
              </a:rPr>
              <a:t>students’ class learning experience</a:t>
            </a:r>
            <a:r>
              <a:rPr lang="en-PH" sz="2000" b="1">
                <a:solidFill>
                  <a:schemeClr val="dk1"/>
                </a:solidFill>
                <a:latin typeface="Lato"/>
                <a:ea typeface="Lato"/>
                <a:cs typeface="Lato"/>
                <a:sym typeface="Lato"/>
              </a:rPr>
              <a:t> </a:t>
            </a:r>
            <a:r>
              <a:rPr lang="en-PH" sz="2000">
                <a:solidFill>
                  <a:schemeClr val="dk1"/>
                </a:solidFill>
                <a:latin typeface="Lato Light"/>
                <a:ea typeface="Lato Light"/>
                <a:cs typeface="Lato Light"/>
                <a:sym typeface="Lato Light"/>
              </a:rPr>
              <a:t>and their </a:t>
            </a:r>
            <a:r>
              <a:rPr lang="en-PH" sz="2000" b="1">
                <a:solidFill>
                  <a:schemeClr val="dk1"/>
                </a:solidFill>
                <a:highlight>
                  <a:srgbClr val="FFE599"/>
                </a:highlight>
                <a:latin typeface="Lato"/>
                <a:ea typeface="Lato"/>
                <a:cs typeface="Lato"/>
                <a:sym typeface="Lato"/>
              </a:rPr>
              <a:t>grades</a:t>
            </a:r>
            <a:r>
              <a:rPr lang="en-PH" sz="2000">
                <a:solidFill>
                  <a:schemeClr val="dk1"/>
                </a:solidFill>
                <a:latin typeface="Lato Light"/>
                <a:ea typeface="Lato Light"/>
                <a:cs typeface="Lato Light"/>
                <a:sym typeface="Lato Light"/>
              </a:rPr>
              <a:t>. Determined by feedback. (words used, feedback sentiment, frequency etc)</a:t>
            </a:r>
            <a:endParaRPr sz="20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endParaRPr sz="2200">
              <a:solidFill>
                <a:schemeClr val="dk1"/>
              </a:solidFill>
              <a:latin typeface="Playfair Display"/>
              <a:ea typeface="Playfair Display"/>
              <a:cs typeface="Playfair Display"/>
              <a:sym typeface="Playfair Display"/>
            </a:endParaRPr>
          </a:p>
          <a:p>
            <a:pPr marL="0" lvl="0" indent="0" algn="l" rtl="0">
              <a:lnSpc>
                <a:spcPct val="107916"/>
              </a:lnSpc>
              <a:spcBef>
                <a:spcPts val="800"/>
              </a:spcBef>
              <a:spcAft>
                <a:spcPts val="0"/>
              </a:spcAft>
              <a:buClr>
                <a:schemeClr val="dk1"/>
              </a:buClr>
              <a:buSzPts val="1100"/>
              <a:buFont typeface="Arial"/>
              <a:buNone/>
            </a:pPr>
            <a:r>
              <a:rPr lang="en-PH" sz="2200" b="1">
                <a:solidFill>
                  <a:schemeClr val="dk1"/>
                </a:solidFill>
                <a:latin typeface="Playfair Display"/>
                <a:ea typeface="Playfair Display"/>
                <a:cs typeface="Playfair Display"/>
                <a:sym typeface="Playfair Display"/>
              </a:rPr>
              <a:t>The purpose:</a:t>
            </a:r>
            <a:endParaRPr sz="2200">
              <a:solidFill>
                <a:schemeClr val="dk1"/>
              </a:solidFill>
              <a:latin typeface="Playfair Display"/>
              <a:ea typeface="Playfair Display"/>
              <a:cs typeface="Playfair Display"/>
              <a:sym typeface="Playfair Display"/>
            </a:endParaRPr>
          </a:p>
          <a:p>
            <a:pPr marL="0" lvl="0" indent="0" algn="l" rtl="0">
              <a:lnSpc>
                <a:spcPct val="107916"/>
              </a:lnSpc>
              <a:spcBef>
                <a:spcPts val="800"/>
              </a:spcBef>
              <a:spcAft>
                <a:spcPts val="800"/>
              </a:spcAft>
              <a:buNone/>
            </a:pPr>
            <a:r>
              <a:rPr lang="en-PH" sz="2000" b="1">
                <a:solidFill>
                  <a:schemeClr val="dk1"/>
                </a:solidFill>
                <a:highlight>
                  <a:srgbClr val="FFE599"/>
                </a:highlight>
                <a:latin typeface="Lato"/>
                <a:ea typeface="Lato"/>
                <a:cs typeface="Lato"/>
                <a:sym typeface="Lato"/>
              </a:rPr>
              <a:t>Help faculties identify potentially weaker students</a:t>
            </a:r>
            <a:r>
              <a:rPr lang="en-PH" sz="2000">
                <a:solidFill>
                  <a:schemeClr val="dk1"/>
                </a:solidFill>
                <a:highlight>
                  <a:srgbClr val="FFE599"/>
                </a:highlight>
                <a:latin typeface="Lato Light"/>
                <a:ea typeface="Lato Light"/>
                <a:cs typeface="Lato Light"/>
                <a:sym typeface="Lato Light"/>
              </a:rPr>
              <a:t> </a:t>
            </a:r>
            <a:r>
              <a:rPr lang="en-PH" sz="2000" b="1">
                <a:solidFill>
                  <a:schemeClr val="dk1"/>
                </a:solidFill>
                <a:highlight>
                  <a:srgbClr val="FFE599"/>
                </a:highlight>
                <a:latin typeface="Lato"/>
                <a:ea typeface="Lato"/>
                <a:cs typeface="Lato"/>
                <a:sym typeface="Lato"/>
              </a:rPr>
              <a:t>earlier</a:t>
            </a:r>
            <a:r>
              <a:rPr lang="en-PH" sz="2000" b="1">
                <a:solidFill>
                  <a:schemeClr val="dk1"/>
                </a:solidFill>
                <a:latin typeface="Lato"/>
                <a:ea typeface="Lato"/>
                <a:cs typeface="Lato"/>
                <a:sym typeface="Lato"/>
              </a:rPr>
              <a:t> </a:t>
            </a:r>
            <a:r>
              <a:rPr lang="en-PH" sz="2000">
                <a:solidFill>
                  <a:schemeClr val="dk1"/>
                </a:solidFill>
                <a:latin typeface="Lato Light"/>
                <a:ea typeface="Lato Light"/>
                <a:cs typeface="Lato Light"/>
                <a:sym typeface="Lato Light"/>
              </a:rPr>
              <a:t>who may require extra assistance in the course. </a:t>
            </a:r>
            <a:endParaRPr sz="2000">
              <a:solidFill>
                <a:schemeClr val="dk1"/>
              </a:solidFill>
              <a:latin typeface="Lato Light"/>
              <a:ea typeface="Lato Light"/>
              <a:cs typeface="Lato Light"/>
              <a:sym typeface="Lato Light"/>
            </a:endParaRPr>
          </a:p>
        </p:txBody>
      </p:sp>
      <p:sp>
        <p:nvSpPr>
          <p:cNvPr id="533" name="Google Shape;533;g7212b3067f_0_19"/>
          <p:cNvSpPr/>
          <p:nvPr/>
        </p:nvSpPr>
        <p:spPr>
          <a:xfrm>
            <a:off x="1015425" y="2120725"/>
            <a:ext cx="2121900" cy="92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b="1"/>
              <a:t>Class Learning Experience</a:t>
            </a:r>
            <a:endParaRPr b="1"/>
          </a:p>
        </p:txBody>
      </p:sp>
      <p:sp>
        <p:nvSpPr>
          <p:cNvPr id="534" name="Google Shape;534;g7212b3067f_0_19"/>
          <p:cNvSpPr/>
          <p:nvPr/>
        </p:nvSpPr>
        <p:spPr>
          <a:xfrm>
            <a:off x="1957435" y="3138962"/>
            <a:ext cx="237900" cy="1358400"/>
          </a:xfrm>
          <a:prstGeom prst="up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g7212b3067f_0_19"/>
          <p:cNvSpPr/>
          <p:nvPr/>
        </p:nvSpPr>
        <p:spPr>
          <a:xfrm>
            <a:off x="1015425" y="4592274"/>
            <a:ext cx="2121900" cy="92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b="1"/>
              <a:t>Grades</a:t>
            </a:r>
            <a:endParaRPr b="1"/>
          </a:p>
        </p:txBody>
      </p:sp>
      <p:sp>
        <p:nvSpPr>
          <p:cNvPr id="536" name="Google Shape;536;g7212b3067f_0_19"/>
          <p:cNvSpPr txBox="1"/>
          <p:nvPr/>
        </p:nvSpPr>
        <p:spPr>
          <a:xfrm>
            <a:off x="1015425" y="3613039"/>
            <a:ext cx="1071000" cy="4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800">
                <a:latin typeface="Playfair Display"/>
                <a:ea typeface="Playfair Display"/>
                <a:cs typeface="Playfair Display"/>
                <a:sym typeface="Playfair Display"/>
              </a:rPr>
              <a:t>Link</a:t>
            </a:r>
            <a:r>
              <a:rPr lang="en-PH">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sp>
        <p:nvSpPr>
          <p:cNvPr id="537" name="Google Shape;537;g7212b3067f_0_19"/>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How is this relevant in the decision making process?</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6"/>
          <p:cNvSpPr txBox="1"/>
          <p:nvPr/>
        </p:nvSpPr>
        <p:spPr>
          <a:xfrm>
            <a:off x="482939" y="337403"/>
            <a:ext cx="5899354"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Business Scenario</a:t>
            </a:r>
            <a:endParaRPr sz="1400" b="0" i="0" u="none" strike="noStrike" cap="none">
              <a:solidFill>
                <a:srgbClr val="000000"/>
              </a:solidFill>
              <a:latin typeface="Arial"/>
              <a:ea typeface="Arial"/>
              <a:cs typeface="Arial"/>
              <a:sym typeface="Arial"/>
            </a:endParaRPr>
          </a:p>
        </p:txBody>
      </p:sp>
      <p:sp>
        <p:nvSpPr>
          <p:cNvPr id="132" name="Google Shape;132;p6"/>
          <p:cNvSpPr txBox="1"/>
          <p:nvPr/>
        </p:nvSpPr>
        <p:spPr>
          <a:xfrm>
            <a:off x="482938" y="1076067"/>
            <a:ext cx="514125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PH" sz="2000" b="0" i="1" u="none" strike="noStrike" cap="none">
                <a:solidFill>
                  <a:schemeClr val="dk1"/>
                </a:solidFill>
                <a:latin typeface="Playfair Display"/>
                <a:ea typeface="Playfair Display"/>
                <a:cs typeface="Playfair Display"/>
                <a:sym typeface="Playfair Display"/>
              </a:rPr>
              <a:t>Selected Business Process &amp; Current Issues</a:t>
            </a:r>
            <a:endParaRPr sz="2000" b="0" i="0" u="none" strike="noStrike" cap="none">
              <a:solidFill>
                <a:srgbClr val="000000"/>
              </a:solidFill>
              <a:latin typeface="Arial"/>
              <a:ea typeface="Arial"/>
              <a:cs typeface="Arial"/>
              <a:sym typeface="Arial"/>
            </a:endParaRPr>
          </a:p>
        </p:txBody>
      </p:sp>
      <p:grpSp>
        <p:nvGrpSpPr>
          <p:cNvPr id="133" name="Google Shape;133;p6"/>
          <p:cNvGrpSpPr/>
          <p:nvPr/>
        </p:nvGrpSpPr>
        <p:grpSpPr>
          <a:xfrm>
            <a:off x="5624197" y="383600"/>
            <a:ext cx="633413" cy="755276"/>
            <a:chOff x="3432616" y="337403"/>
            <a:chExt cx="633413" cy="755276"/>
          </a:xfrm>
        </p:grpSpPr>
        <p:sp>
          <p:nvSpPr>
            <p:cNvPr id="134" name="Google Shape;134;p6"/>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35" name="Google Shape;135;p6"/>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136" name="Google Shape;136;p6"/>
          <p:cNvSpPr txBox="1"/>
          <p:nvPr/>
        </p:nvSpPr>
        <p:spPr>
          <a:xfrm>
            <a:off x="482950" y="1964975"/>
            <a:ext cx="6837000" cy="33396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PH" sz="2200" b="1" u="sng">
                <a:solidFill>
                  <a:schemeClr val="dk1"/>
                </a:solidFill>
                <a:highlight>
                  <a:srgbClr val="FFE599"/>
                </a:highlight>
                <a:latin typeface="Lato"/>
                <a:ea typeface="Lato"/>
                <a:cs typeface="Lato"/>
                <a:sym typeface="Lato"/>
              </a:rPr>
              <a:t>Task 1 (Topic Modelling)</a:t>
            </a:r>
            <a:endParaRPr sz="2200" b="1" u="sng">
              <a:solidFill>
                <a:schemeClr val="dk1"/>
              </a:solidFill>
              <a:highlight>
                <a:srgbClr val="FFE599"/>
              </a:highlight>
              <a:latin typeface="Lato"/>
              <a:ea typeface="Lato"/>
              <a:cs typeface="Lato"/>
              <a:sym typeface="Lato"/>
            </a:endParaRPr>
          </a:p>
          <a:p>
            <a:pPr marL="0" lvl="0" indent="0" algn="l" rtl="0">
              <a:lnSpc>
                <a:spcPct val="107916"/>
              </a:lnSpc>
              <a:spcBef>
                <a:spcPts val="800"/>
              </a:spcBef>
              <a:spcAft>
                <a:spcPts val="0"/>
              </a:spcAft>
              <a:buNone/>
            </a:pPr>
            <a:r>
              <a:rPr lang="en-PH" sz="2200">
                <a:solidFill>
                  <a:schemeClr val="dk1"/>
                </a:solidFill>
                <a:latin typeface="Lato Light"/>
                <a:ea typeface="Lato Light"/>
                <a:cs typeface="Lato Light"/>
                <a:sym typeface="Lato Light"/>
              </a:rPr>
              <a:t>Identify </a:t>
            </a:r>
            <a:r>
              <a:rPr lang="en-PH" sz="2200" b="1">
                <a:solidFill>
                  <a:schemeClr val="dk1"/>
                </a:solidFill>
                <a:latin typeface="Lato"/>
                <a:ea typeface="Lato"/>
                <a:cs typeface="Lato"/>
                <a:sym typeface="Lato"/>
              </a:rPr>
              <a:t>common challenging and popular aspects</a:t>
            </a:r>
            <a:r>
              <a:rPr lang="en-PH" sz="2200">
                <a:solidFill>
                  <a:schemeClr val="dk1"/>
                </a:solidFill>
                <a:latin typeface="Lato Light"/>
                <a:ea typeface="Lato Light"/>
                <a:cs typeface="Lato Light"/>
                <a:sym typeface="Lato Light"/>
              </a:rPr>
              <a:t> that contributed to their </a:t>
            </a:r>
            <a:r>
              <a:rPr lang="en-PH" sz="2200" b="1">
                <a:solidFill>
                  <a:schemeClr val="dk1"/>
                </a:solidFill>
                <a:latin typeface="Lato"/>
                <a:ea typeface="Lato"/>
                <a:cs typeface="Lato"/>
                <a:sym typeface="Lato"/>
              </a:rPr>
              <a:t>class learning experience.</a:t>
            </a:r>
            <a:br>
              <a:rPr lang="en-PH" sz="2200" b="1">
                <a:solidFill>
                  <a:schemeClr val="dk1"/>
                </a:solidFill>
                <a:latin typeface="Lato"/>
                <a:ea typeface="Lato"/>
                <a:cs typeface="Lato"/>
                <a:sym typeface="Lato"/>
              </a:rPr>
            </a:b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None/>
            </a:pPr>
            <a:r>
              <a:rPr lang="en-PH" sz="2200" b="1" u="sng">
                <a:solidFill>
                  <a:schemeClr val="dk1"/>
                </a:solidFill>
                <a:highlight>
                  <a:srgbClr val="FFE599"/>
                </a:highlight>
                <a:latin typeface="Lato"/>
                <a:ea typeface="Lato"/>
                <a:cs typeface="Lato"/>
                <a:sym typeface="Lato"/>
              </a:rPr>
              <a:t>Task 2 (Predictive Classifier)</a:t>
            </a:r>
            <a:endParaRPr sz="2200" b="1" u="sng">
              <a:solidFill>
                <a:schemeClr val="dk1"/>
              </a:solidFill>
              <a:highlight>
                <a:srgbClr val="FFE599"/>
              </a:highlight>
              <a:latin typeface="Lato"/>
              <a:ea typeface="Lato"/>
              <a:cs typeface="Lato"/>
              <a:sym typeface="Lato"/>
            </a:endParaRPr>
          </a:p>
          <a:p>
            <a:pPr marL="0" lvl="0" indent="0" algn="l" rtl="0">
              <a:lnSpc>
                <a:spcPct val="107916"/>
              </a:lnSpc>
              <a:spcBef>
                <a:spcPts val="800"/>
              </a:spcBef>
              <a:spcAft>
                <a:spcPts val="800"/>
              </a:spcAft>
              <a:buNone/>
            </a:pPr>
            <a:r>
              <a:rPr lang="en-PH" sz="2200" b="1">
                <a:solidFill>
                  <a:schemeClr val="dk1"/>
                </a:solidFill>
                <a:latin typeface="Lato"/>
                <a:ea typeface="Lato"/>
                <a:cs typeface="Lato"/>
                <a:sym typeface="Lato"/>
              </a:rPr>
              <a:t>Identify potentially weaker students that might require extra assistance</a:t>
            </a:r>
            <a:r>
              <a:rPr lang="en-PH" sz="2200">
                <a:solidFill>
                  <a:schemeClr val="dk1"/>
                </a:solidFill>
                <a:latin typeface="Lato Light"/>
                <a:ea typeface="Lato Light"/>
                <a:cs typeface="Lato Light"/>
                <a:sym typeface="Lato Light"/>
              </a:rPr>
              <a:t> by predicting their assignment grades from their feedback.</a:t>
            </a:r>
            <a:endParaRPr sz="2200">
              <a:solidFill>
                <a:schemeClr val="dk1"/>
              </a:solidFill>
              <a:latin typeface="Lato Light"/>
              <a:ea typeface="Lato Light"/>
              <a:cs typeface="Lato Light"/>
              <a:sym typeface="Lato Light"/>
            </a:endParaRPr>
          </a:p>
        </p:txBody>
      </p:sp>
      <p:sp>
        <p:nvSpPr>
          <p:cNvPr id="137" name="Google Shape;137;p6"/>
          <p:cNvSpPr/>
          <p:nvPr/>
        </p:nvSpPr>
        <p:spPr>
          <a:xfrm>
            <a:off x="7651871" y="1418225"/>
            <a:ext cx="3985500" cy="44331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pic>
        <p:nvPicPr>
          <p:cNvPr id="138" name="Google Shape;138;p6" descr="A sign on the side of a building&#10;&#10;Description automatically generated"/>
          <p:cNvPicPr preferRelativeResize="0"/>
          <p:nvPr/>
        </p:nvPicPr>
        <p:blipFill rotWithShape="1">
          <a:blip r:embed="rId3">
            <a:alphaModFix/>
          </a:blip>
          <a:srcRect l="39441" r="7898"/>
          <a:stretch/>
        </p:blipFill>
        <p:spPr>
          <a:xfrm>
            <a:off x="7739154" y="1423814"/>
            <a:ext cx="3810957" cy="4287328"/>
          </a:xfrm>
          <a:prstGeom prst="rect">
            <a:avLst/>
          </a:prstGeom>
          <a:noFill/>
          <a:ln>
            <a:noFill/>
          </a:ln>
        </p:spPr>
      </p:pic>
      <p:sp>
        <p:nvSpPr>
          <p:cNvPr id="139" name="Google Shape;139;p6"/>
          <p:cNvSpPr/>
          <p:nvPr/>
        </p:nvSpPr>
        <p:spPr>
          <a:xfrm rot="-5400000">
            <a:off x="7457923" y="5043661"/>
            <a:ext cx="1048200" cy="9036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40" name="Google Shape;140;p6"/>
          <p:cNvSpPr/>
          <p:nvPr/>
        </p:nvSpPr>
        <p:spPr>
          <a:xfrm rot="5400000">
            <a:off x="10733187" y="898129"/>
            <a:ext cx="866100" cy="7467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722d084bb0_2_119"/>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43" name="Google Shape;543;g722d084bb0_2_119"/>
          <p:cNvGrpSpPr/>
          <p:nvPr/>
        </p:nvGrpSpPr>
        <p:grpSpPr>
          <a:xfrm>
            <a:off x="2504037" y="375263"/>
            <a:ext cx="633300" cy="755186"/>
            <a:chOff x="3432729" y="337403"/>
            <a:chExt cx="633300" cy="755186"/>
          </a:xfrm>
        </p:grpSpPr>
        <p:sp>
          <p:nvSpPr>
            <p:cNvPr id="544" name="Google Shape;544;g722d084bb0_2_119"/>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45" name="Google Shape;545;g722d084bb0_2_119"/>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46" name="Google Shape;546;g722d084bb0_2_119"/>
          <p:cNvSpPr txBox="1"/>
          <p:nvPr/>
        </p:nvSpPr>
        <p:spPr>
          <a:xfrm>
            <a:off x="10224175" y="1686025"/>
            <a:ext cx="1341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1200" b="1">
                <a:solidFill>
                  <a:schemeClr val="dk1"/>
                </a:solidFill>
                <a:highlight>
                  <a:srgbClr val="FFE599"/>
                </a:highlight>
                <a:latin typeface="Playfair Display"/>
                <a:ea typeface="Playfair Display"/>
                <a:cs typeface="Playfair Display"/>
                <a:sym typeface="Playfair Display"/>
              </a:rPr>
              <a:t>Target Variable</a:t>
            </a:r>
            <a:endParaRPr sz="1200" b="1" i="0" u="none" strike="noStrike" cap="none">
              <a:solidFill>
                <a:srgbClr val="000000"/>
              </a:solidFill>
              <a:highlight>
                <a:srgbClr val="FFE599"/>
              </a:highlight>
            </a:endParaRPr>
          </a:p>
        </p:txBody>
      </p:sp>
      <p:pic>
        <p:nvPicPr>
          <p:cNvPr id="547" name="Google Shape;547;g722d084bb0_2_119"/>
          <p:cNvPicPr preferRelativeResize="0"/>
          <p:nvPr/>
        </p:nvPicPr>
        <p:blipFill>
          <a:blip r:embed="rId3">
            <a:alphaModFix/>
          </a:blip>
          <a:stretch>
            <a:fillRect/>
          </a:stretch>
        </p:blipFill>
        <p:spPr>
          <a:xfrm>
            <a:off x="897375" y="2055325"/>
            <a:ext cx="10397249" cy="3143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726bf176ca_40_3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53" name="Google Shape;553;g726bf176ca_40_30"/>
          <p:cNvGrpSpPr/>
          <p:nvPr/>
        </p:nvGrpSpPr>
        <p:grpSpPr>
          <a:xfrm>
            <a:off x="2504037" y="375263"/>
            <a:ext cx="633300" cy="755186"/>
            <a:chOff x="3432729" y="337403"/>
            <a:chExt cx="633300" cy="755186"/>
          </a:xfrm>
        </p:grpSpPr>
        <p:sp>
          <p:nvSpPr>
            <p:cNvPr id="554" name="Google Shape;554;g726bf176ca_40_3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55" name="Google Shape;555;g726bf176ca_40_3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56" name="Google Shape;556;g726bf176ca_40_30"/>
          <p:cNvSpPr/>
          <p:nvPr/>
        </p:nvSpPr>
        <p:spPr>
          <a:xfrm>
            <a:off x="829800" y="1263450"/>
            <a:ext cx="1439400" cy="34863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g726bf176ca_40_30"/>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Solution Methodology</a:t>
            </a:r>
            <a:endParaRPr sz="2400" i="1">
              <a:solidFill>
                <a:schemeClr val="dk1"/>
              </a:solidFill>
              <a:latin typeface="Playfair Display"/>
              <a:ea typeface="Playfair Display"/>
              <a:cs typeface="Playfair Display"/>
              <a:sym typeface="Playfair Display"/>
            </a:endParaRPr>
          </a:p>
        </p:txBody>
      </p:sp>
      <p:pic>
        <p:nvPicPr>
          <p:cNvPr id="558" name="Google Shape;558;g726bf176ca_40_30"/>
          <p:cNvPicPr preferRelativeResize="0"/>
          <p:nvPr/>
        </p:nvPicPr>
        <p:blipFill>
          <a:blip r:embed="rId3">
            <a:alphaModFix/>
          </a:blip>
          <a:stretch>
            <a:fillRect/>
          </a:stretch>
        </p:blipFill>
        <p:spPr>
          <a:xfrm>
            <a:off x="1009413" y="1292000"/>
            <a:ext cx="10325576" cy="5379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7220dfbf92_0_9"/>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64" name="Google Shape;564;g7220dfbf92_0_9"/>
          <p:cNvGrpSpPr/>
          <p:nvPr/>
        </p:nvGrpSpPr>
        <p:grpSpPr>
          <a:xfrm>
            <a:off x="2504037" y="375263"/>
            <a:ext cx="633300" cy="755186"/>
            <a:chOff x="3432729" y="337403"/>
            <a:chExt cx="633300" cy="755186"/>
          </a:xfrm>
        </p:grpSpPr>
        <p:sp>
          <p:nvSpPr>
            <p:cNvPr id="565" name="Google Shape;565;g7220dfbf92_0_9"/>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66" name="Google Shape;566;g7220dfbf92_0_9"/>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67" name="Google Shape;567;g7220dfbf92_0_9"/>
          <p:cNvSpPr txBox="1"/>
          <p:nvPr/>
        </p:nvSpPr>
        <p:spPr>
          <a:xfrm>
            <a:off x="1030175" y="1875675"/>
            <a:ext cx="10506600" cy="4055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2200" b="1">
                <a:solidFill>
                  <a:schemeClr val="dk1"/>
                </a:solidFill>
                <a:latin typeface="Lato"/>
                <a:ea typeface="Lato"/>
                <a:cs typeface="Lato"/>
                <a:sym typeface="Lato"/>
              </a:rPr>
              <a:t>Feature Engineering</a:t>
            </a:r>
            <a:endParaRPr sz="2200" b="1">
              <a:solidFill>
                <a:schemeClr val="dk1"/>
              </a:solidFill>
              <a:latin typeface="Lato"/>
              <a:ea typeface="Lato"/>
              <a:cs typeface="Lato"/>
              <a:sym typeface="Lato"/>
            </a:endParaRPr>
          </a:p>
          <a:p>
            <a:pPr marL="0" lvl="0" indent="0" algn="l" rtl="0">
              <a:lnSpc>
                <a:spcPct val="107916"/>
              </a:lnSpc>
              <a:spcBef>
                <a:spcPts val="800"/>
              </a:spcBef>
              <a:spcAft>
                <a:spcPts val="0"/>
              </a:spcAft>
              <a:buClr>
                <a:schemeClr val="dk1"/>
              </a:buClr>
              <a:buSzPts val="1100"/>
              <a:buFont typeface="Arial"/>
              <a:buNone/>
            </a:pPr>
            <a:r>
              <a:rPr lang="en-PH" sz="2200">
                <a:solidFill>
                  <a:schemeClr val="dk1"/>
                </a:solidFill>
                <a:latin typeface="Lato Light"/>
                <a:ea typeface="Lato Light"/>
                <a:cs typeface="Lato Light"/>
                <a:sym typeface="Lato Light"/>
              </a:rPr>
              <a:t>We did feature engineering to create new features to aid in our predictive models. </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2200" b="1">
                <a:solidFill>
                  <a:schemeClr val="dk1"/>
                </a:solidFill>
                <a:highlight>
                  <a:srgbClr val="FFE599"/>
                </a:highlight>
                <a:latin typeface="Lato"/>
                <a:ea typeface="Lato"/>
                <a:cs typeface="Lato"/>
                <a:sym typeface="Lato"/>
              </a:rPr>
              <a:t>7 new features were created</a:t>
            </a:r>
            <a:r>
              <a:rPr lang="en-PH" sz="2200">
                <a:solidFill>
                  <a:schemeClr val="dk1"/>
                </a:solidFill>
                <a:latin typeface="Lato Light"/>
                <a:ea typeface="Lato Light"/>
                <a:cs typeface="Lato Light"/>
                <a:sym typeface="Lato Light"/>
              </a:rPr>
              <a:t> from the existing features in our dataset </a:t>
            </a:r>
            <a:endParaRPr sz="2200">
              <a:solidFill>
                <a:schemeClr val="dk1"/>
              </a:solidFill>
              <a:latin typeface="Lato Light"/>
              <a:ea typeface="Lato Light"/>
              <a:cs typeface="Lato Light"/>
              <a:sym typeface="Lato Light"/>
            </a:endParaRPr>
          </a:p>
          <a:p>
            <a:pPr marL="457200" lvl="0" indent="-368300" algn="l" rtl="0">
              <a:lnSpc>
                <a:spcPct val="107916"/>
              </a:lnSpc>
              <a:spcBef>
                <a:spcPts val="80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Grades</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Sentiment score </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Feedback length proportion</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Frequency of suggestion</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Class type</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Fuzzy similarity scores </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Topic modelling</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endParaRPr sz="2200" b="1">
              <a:solidFill>
                <a:schemeClr val="dk1"/>
              </a:solidFill>
              <a:latin typeface="Lato"/>
              <a:ea typeface="Lato"/>
              <a:cs typeface="Lato"/>
              <a:sym typeface="Lato"/>
            </a:endParaRPr>
          </a:p>
          <a:p>
            <a:pPr marL="0" lvl="0" indent="0" algn="l" rtl="0">
              <a:lnSpc>
                <a:spcPct val="107916"/>
              </a:lnSpc>
              <a:spcBef>
                <a:spcPts val="800"/>
              </a:spcBef>
              <a:spcAft>
                <a:spcPts val="800"/>
              </a:spcAft>
              <a:buClr>
                <a:schemeClr val="dk1"/>
              </a:buClr>
              <a:buSzPts val="1100"/>
              <a:buFont typeface="Arial"/>
              <a:buNone/>
            </a:pPr>
            <a:endParaRPr sz="2200" b="1">
              <a:solidFill>
                <a:schemeClr val="dk1"/>
              </a:solidFill>
              <a:latin typeface="Playfair Display"/>
              <a:ea typeface="Playfair Display"/>
              <a:cs typeface="Playfair Display"/>
              <a:sym typeface="Playfair Display"/>
            </a:endParaRPr>
          </a:p>
        </p:txBody>
      </p:sp>
      <p:sp>
        <p:nvSpPr>
          <p:cNvPr id="568" name="Google Shape;568;g7220dfbf92_0_9"/>
          <p:cNvSpPr txBox="1"/>
          <p:nvPr/>
        </p:nvSpPr>
        <p:spPr>
          <a:xfrm>
            <a:off x="3263150" y="568200"/>
            <a:ext cx="8491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722d084bb0_2_31"/>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74" name="Google Shape;574;g722d084bb0_2_31"/>
          <p:cNvGrpSpPr/>
          <p:nvPr/>
        </p:nvGrpSpPr>
        <p:grpSpPr>
          <a:xfrm>
            <a:off x="2504037" y="375263"/>
            <a:ext cx="633300" cy="755186"/>
            <a:chOff x="3432729" y="337403"/>
            <a:chExt cx="633300" cy="755186"/>
          </a:xfrm>
        </p:grpSpPr>
        <p:sp>
          <p:nvSpPr>
            <p:cNvPr id="575" name="Google Shape;575;g722d084bb0_2_3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76" name="Google Shape;576;g722d084bb0_2_3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577" name="Google Shape;577;g722d084bb0_2_31"/>
          <p:cNvPicPr preferRelativeResize="0"/>
          <p:nvPr/>
        </p:nvPicPr>
        <p:blipFill>
          <a:blip r:embed="rId3">
            <a:alphaModFix/>
          </a:blip>
          <a:stretch>
            <a:fillRect/>
          </a:stretch>
        </p:blipFill>
        <p:spPr>
          <a:xfrm>
            <a:off x="2471199" y="1987025"/>
            <a:ext cx="7249625" cy="2522550"/>
          </a:xfrm>
          <a:prstGeom prst="rect">
            <a:avLst/>
          </a:prstGeom>
          <a:noFill/>
          <a:ln>
            <a:noFill/>
          </a:ln>
        </p:spPr>
      </p:pic>
      <p:sp>
        <p:nvSpPr>
          <p:cNvPr id="578" name="Google Shape;578;g722d084bb0_2_31"/>
          <p:cNvSpPr txBox="1"/>
          <p:nvPr/>
        </p:nvSpPr>
        <p:spPr>
          <a:xfrm>
            <a:off x="2603862" y="5037100"/>
            <a:ext cx="6984300" cy="10002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07916"/>
              </a:lnSpc>
              <a:spcBef>
                <a:spcPts val="0"/>
              </a:spcBef>
              <a:spcAft>
                <a:spcPts val="800"/>
              </a:spcAft>
              <a:buNone/>
            </a:pPr>
            <a:r>
              <a:rPr lang="en-PH" sz="2200">
                <a:solidFill>
                  <a:schemeClr val="dk1"/>
                </a:solidFill>
                <a:latin typeface="Lato Light"/>
                <a:ea typeface="Lato Light"/>
                <a:cs typeface="Lato Light"/>
                <a:sym typeface="Lato Light"/>
              </a:rPr>
              <a:t>Converted </a:t>
            </a:r>
            <a:r>
              <a:rPr lang="en-PH" sz="2200" b="1">
                <a:solidFill>
                  <a:schemeClr val="dk1"/>
                </a:solidFill>
                <a:highlight>
                  <a:srgbClr val="FFE599"/>
                </a:highlight>
                <a:latin typeface="Lato"/>
                <a:ea typeface="Lato"/>
                <a:cs typeface="Lato"/>
                <a:sym typeface="Lato"/>
              </a:rPr>
              <a:t>numeric scores into categorical variables</a:t>
            </a:r>
            <a:r>
              <a:rPr lang="en-PH" sz="2200">
                <a:solidFill>
                  <a:schemeClr val="dk1"/>
                </a:solidFill>
                <a:latin typeface="Lato Light"/>
                <a:ea typeface="Lato Light"/>
                <a:cs typeface="Lato Light"/>
                <a:sym typeface="Lato Light"/>
              </a:rPr>
              <a:t> to train our classifier. SMU’s grading system (A, B, C, D &amp; F).</a:t>
            </a:r>
            <a:endParaRPr sz="2200">
              <a:latin typeface="Lato Light"/>
              <a:ea typeface="Lato Light"/>
              <a:cs typeface="Lato Light"/>
              <a:sym typeface="Lato Light"/>
            </a:endParaRPr>
          </a:p>
        </p:txBody>
      </p:sp>
      <p:sp>
        <p:nvSpPr>
          <p:cNvPr id="579" name="Google Shape;579;g722d084bb0_2_31"/>
          <p:cNvSpPr txBox="1"/>
          <p:nvPr/>
        </p:nvSpPr>
        <p:spPr>
          <a:xfrm>
            <a:off x="3525300"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r>
              <a:rPr lang="en-PH" sz="2200" b="1" i="1">
                <a:solidFill>
                  <a:schemeClr val="dk1"/>
                </a:solidFill>
                <a:latin typeface="Playfair Display"/>
                <a:ea typeface="Playfair Display"/>
                <a:cs typeface="Playfair Display"/>
                <a:sym typeface="Playfair Display"/>
              </a:rPr>
              <a:t>(1. Grades)</a:t>
            </a:r>
            <a:endParaRPr sz="2200" b="1" i="1">
              <a:solidFill>
                <a:schemeClr val="dk1"/>
              </a:solidFill>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722d084bb0_2_12"/>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85" name="Google Shape;585;g722d084bb0_2_12"/>
          <p:cNvGrpSpPr/>
          <p:nvPr/>
        </p:nvGrpSpPr>
        <p:grpSpPr>
          <a:xfrm>
            <a:off x="2504037" y="375263"/>
            <a:ext cx="633300" cy="755186"/>
            <a:chOff x="3432729" y="337403"/>
            <a:chExt cx="633300" cy="755186"/>
          </a:xfrm>
        </p:grpSpPr>
        <p:sp>
          <p:nvSpPr>
            <p:cNvPr id="586" name="Google Shape;586;g722d084bb0_2_1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87" name="Google Shape;587;g722d084bb0_2_1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588" name="Google Shape;588;g722d084bb0_2_12"/>
          <p:cNvPicPr preferRelativeResize="0"/>
          <p:nvPr/>
        </p:nvPicPr>
        <p:blipFill>
          <a:blip r:embed="rId3">
            <a:alphaModFix/>
          </a:blip>
          <a:stretch>
            <a:fillRect/>
          </a:stretch>
        </p:blipFill>
        <p:spPr>
          <a:xfrm>
            <a:off x="1346275" y="1907750"/>
            <a:ext cx="9128000" cy="2835700"/>
          </a:xfrm>
          <a:prstGeom prst="rect">
            <a:avLst/>
          </a:prstGeom>
          <a:noFill/>
          <a:ln>
            <a:noFill/>
          </a:ln>
        </p:spPr>
      </p:pic>
      <p:sp>
        <p:nvSpPr>
          <p:cNvPr id="589" name="Google Shape;589;g722d084bb0_2_12"/>
          <p:cNvSpPr txBox="1"/>
          <p:nvPr/>
        </p:nvSpPr>
        <p:spPr>
          <a:xfrm>
            <a:off x="2567100" y="4996650"/>
            <a:ext cx="7057800" cy="11334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07916"/>
              </a:lnSpc>
              <a:spcBef>
                <a:spcPts val="0"/>
              </a:spcBef>
              <a:spcAft>
                <a:spcPts val="800"/>
              </a:spcAft>
              <a:buNone/>
            </a:pPr>
            <a:r>
              <a:rPr lang="en-PH" sz="2200" b="1">
                <a:solidFill>
                  <a:schemeClr val="dk1"/>
                </a:solidFill>
                <a:latin typeface="Lato"/>
                <a:ea typeface="Lato"/>
                <a:cs typeface="Lato"/>
                <a:sym typeface="Lato"/>
              </a:rPr>
              <a:t>Vadar Sentiment Analyzer </a:t>
            </a:r>
            <a:r>
              <a:rPr lang="en-PH" sz="2200">
                <a:solidFill>
                  <a:schemeClr val="dk1"/>
                </a:solidFill>
                <a:latin typeface="Lato Light"/>
                <a:ea typeface="Lato Light"/>
                <a:cs typeface="Lato Light"/>
                <a:sym typeface="Lato Light"/>
              </a:rPr>
              <a:t>to calculate the polarity score for each student before fitting it into our predictive model</a:t>
            </a:r>
            <a:endParaRPr sz="2200">
              <a:latin typeface="Lato Light"/>
              <a:ea typeface="Lato Light"/>
              <a:cs typeface="Lato Light"/>
              <a:sym typeface="Lato Light"/>
            </a:endParaRPr>
          </a:p>
        </p:txBody>
      </p:sp>
      <p:sp>
        <p:nvSpPr>
          <p:cNvPr id="590" name="Google Shape;590;g722d084bb0_2_12"/>
          <p:cNvSpPr txBox="1"/>
          <p:nvPr/>
        </p:nvSpPr>
        <p:spPr>
          <a:xfrm>
            <a:off x="3525300"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r>
              <a:rPr lang="en-PH" sz="2200" b="1" i="1">
                <a:solidFill>
                  <a:schemeClr val="dk1"/>
                </a:solidFill>
                <a:latin typeface="Playfair Display"/>
                <a:ea typeface="Playfair Display"/>
                <a:cs typeface="Playfair Display"/>
                <a:sym typeface="Playfair Display"/>
              </a:rPr>
              <a:t>(2. Feedback Sentiment Score)</a:t>
            </a:r>
            <a:endParaRPr sz="2200" b="1" i="1">
              <a:solidFill>
                <a:schemeClr val="dk1"/>
              </a:solidFill>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722d084bb0_2_55"/>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596" name="Google Shape;596;g722d084bb0_2_55"/>
          <p:cNvGrpSpPr/>
          <p:nvPr/>
        </p:nvGrpSpPr>
        <p:grpSpPr>
          <a:xfrm>
            <a:off x="2504037" y="375263"/>
            <a:ext cx="633300" cy="755186"/>
            <a:chOff x="3432729" y="337403"/>
            <a:chExt cx="633300" cy="755186"/>
          </a:xfrm>
        </p:grpSpPr>
        <p:sp>
          <p:nvSpPr>
            <p:cNvPr id="597" name="Google Shape;597;g722d084bb0_2_55"/>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598" name="Google Shape;598;g722d084bb0_2_55"/>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599" name="Google Shape;599;g722d084bb0_2_55"/>
          <p:cNvSpPr txBox="1"/>
          <p:nvPr/>
        </p:nvSpPr>
        <p:spPr>
          <a:xfrm>
            <a:off x="1560950" y="4515600"/>
            <a:ext cx="8840400" cy="20412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PH" sz="2200" b="1">
                <a:solidFill>
                  <a:schemeClr val="dk1"/>
                </a:solidFill>
                <a:latin typeface="Lato"/>
                <a:ea typeface="Lato"/>
                <a:cs typeface="Lato"/>
                <a:sym typeface="Lato"/>
              </a:rPr>
              <a:t>Frequency of feedback</a:t>
            </a:r>
            <a:r>
              <a:rPr lang="en-PH" sz="2200">
                <a:solidFill>
                  <a:schemeClr val="dk1"/>
                </a:solidFill>
                <a:latin typeface="Lato Light"/>
                <a:ea typeface="Lato Light"/>
                <a:cs typeface="Lato Light"/>
                <a:sym typeface="Lato Light"/>
              </a:rPr>
              <a:t> refers to how frequent each student provides feedback within the 13 weeks. </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800"/>
              </a:spcAft>
              <a:buNone/>
            </a:pPr>
            <a:r>
              <a:rPr lang="en-PH" sz="2200" b="1">
                <a:solidFill>
                  <a:schemeClr val="dk1"/>
                </a:solidFill>
                <a:latin typeface="Lato"/>
                <a:ea typeface="Lato"/>
                <a:cs typeface="Lato"/>
                <a:sym typeface="Lato"/>
              </a:rPr>
              <a:t>Feedback length proportion </a:t>
            </a:r>
            <a:r>
              <a:rPr lang="en-PH" sz="2200">
                <a:solidFill>
                  <a:schemeClr val="dk1"/>
                </a:solidFill>
                <a:latin typeface="Lato Light"/>
                <a:ea typeface="Lato Light"/>
                <a:cs typeface="Lato Light"/>
                <a:sym typeface="Lato Light"/>
              </a:rPr>
              <a:t>refers to the total number of words provided by each student, divided by the total num of words by all students (Standardization) </a:t>
            </a:r>
            <a:endParaRPr sz="2200">
              <a:latin typeface="Lato Light"/>
              <a:ea typeface="Lato Light"/>
              <a:cs typeface="Lato Light"/>
              <a:sym typeface="Lato Light"/>
            </a:endParaRPr>
          </a:p>
        </p:txBody>
      </p:sp>
      <p:pic>
        <p:nvPicPr>
          <p:cNvPr id="600" name="Google Shape;600;g722d084bb0_2_55"/>
          <p:cNvPicPr preferRelativeResize="0"/>
          <p:nvPr/>
        </p:nvPicPr>
        <p:blipFill>
          <a:blip r:embed="rId3">
            <a:alphaModFix/>
          </a:blip>
          <a:stretch>
            <a:fillRect/>
          </a:stretch>
        </p:blipFill>
        <p:spPr>
          <a:xfrm>
            <a:off x="1396500" y="1868575"/>
            <a:ext cx="9169301" cy="2346900"/>
          </a:xfrm>
          <a:prstGeom prst="rect">
            <a:avLst/>
          </a:prstGeom>
          <a:noFill/>
          <a:ln>
            <a:noFill/>
          </a:ln>
        </p:spPr>
      </p:pic>
      <p:sp>
        <p:nvSpPr>
          <p:cNvPr id="601" name="Google Shape;601;g722d084bb0_2_55"/>
          <p:cNvSpPr txBox="1"/>
          <p:nvPr/>
        </p:nvSpPr>
        <p:spPr>
          <a:xfrm>
            <a:off x="3525300"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r>
              <a:rPr lang="en-PH" sz="2200" b="1" i="1">
                <a:solidFill>
                  <a:schemeClr val="dk1"/>
                </a:solidFill>
                <a:latin typeface="Playfair Display"/>
                <a:ea typeface="Playfair Display"/>
                <a:cs typeface="Playfair Display"/>
                <a:sym typeface="Playfair Display"/>
              </a:rPr>
              <a:t>(3/4. Frequency and Length of Feedback)</a:t>
            </a:r>
            <a:endParaRPr sz="2200" b="1" i="1">
              <a:solidFill>
                <a:schemeClr val="dk1"/>
              </a:solidFill>
              <a:latin typeface="Playfair Display"/>
              <a:ea typeface="Playfair Display"/>
              <a:cs typeface="Playfair Display"/>
              <a:sym typeface="Playfair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722d084bb0_2_68"/>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07" name="Google Shape;607;g722d084bb0_2_68"/>
          <p:cNvGrpSpPr/>
          <p:nvPr/>
        </p:nvGrpSpPr>
        <p:grpSpPr>
          <a:xfrm>
            <a:off x="2504037" y="375263"/>
            <a:ext cx="633300" cy="755186"/>
            <a:chOff x="3432729" y="337403"/>
            <a:chExt cx="633300" cy="755186"/>
          </a:xfrm>
        </p:grpSpPr>
        <p:sp>
          <p:nvSpPr>
            <p:cNvPr id="608" name="Google Shape;608;g722d084bb0_2_68"/>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09" name="Google Shape;609;g722d084bb0_2_68"/>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10" name="Google Shape;610;g722d084bb0_2_68"/>
          <p:cNvSpPr txBox="1"/>
          <p:nvPr/>
        </p:nvSpPr>
        <p:spPr>
          <a:xfrm>
            <a:off x="1979000" y="4409000"/>
            <a:ext cx="8028000" cy="1422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PH" sz="2200" b="1">
                <a:solidFill>
                  <a:schemeClr val="dk1"/>
                </a:solidFill>
                <a:latin typeface="Lato"/>
                <a:ea typeface="Lato"/>
                <a:cs typeface="Lato"/>
                <a:sym typeface="Lato"/>
              </a:rPr>
              <a:t>Class Type </a:t>
            </a:r>
            <a:r>
              <a:rPr lang="en-PH" sz="2200">
                <a:solidFill>
                  <a:schemeClr val="dk1"/>
                </a:solidFill>
                <a:latin typeface="Lato Light"/>
                <a:ea typeface="Lato Light"/>
                <a:cs typeface="Lato Light"/>
                <a:sym typeface="Lato Light"/>
              </a:rPr>
              <a:t>refers to the students attending either morning, afternoon or evening class. [8:15am, 12pm, 3:30pm]</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800"/>
              </a:spcAft>
              <a:buNone/>
            </a:pPr>
            <a:endParaRPr sz="2200" b="1">
              <a:solidFill>
                <a:schemeClr val="dk1"/>
              </a:solidFill>
              <a:latin typeface="Lato"/>
              <a:ea typeface="Lato"/>
              <a:cs typeface="Lato"/>
              <a:sym typeface="Lato"/>
            </a:endParaRPr>
          </a:p>
        </p:txBody>
      </p:sp>
      <p:pic>
        <p:nvPicPr>
          <p:cNvPr id="611" name="Google Shape;611;g722d084bb0_2_68"/>
          <p:cNvPicPr preferRelativeResize="0"/>
          <p:nvPr/>
        </p:nvPicPr>
        <p:blipFill>
          <a:blip r:embed="rId3">
            <a:alphaModFix/>
          </a:blip>
          <a:stretch>
            <a:fillRect/>
          </a:stretch>
        </p:blipFill>
        <p:spPr>
          <a:xfrm>
            <a:off x="893500" y="2118200"/>
            <a:ext cx="10023301" cy="1880475"/>
          </a:xfrm>
          <a:prstGeom prst="rect">
            <a:avLst/>
          </a:prstGeom>
          <a:noFill/>
          <a:ln>
            <a:noFill/>
          </a:ln>
        </p:spPr>
      </p:pic>
      <p:sp>
        <p:nvSpPr>
          <p:cNvPr id="612" name="Google Shape;612;g722d084bb0_2_68"/>
          <p:cNvSpPr txBox="1"/>
          <p:nvPr/>
        </p:nvSpPr>
        <p:spPr>
          <a:xfrm>
            <a:off x="3525300"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r>
              <a:rPr lang="en-PH" sz="2200" b="1" i="1">
                <a:solidFill>
                  <a:schemeClr val="dk1"/>
                </a:solidFill>
                <a:latin typeface="Playfair Display"/>
                <a:ea typeface="Playfair Display"/>
                <a:cs typeface="Playfair Display"/>
                <a:sym typeface="Playfair Display"/>
              </a:rPr>
              <a:t>(5. Class Type)</a:t>
            </a:r>
            <a:endParaRPr sz="2200" b="1" i="1">
              <a:solidFill>
                <a:schemeClr val="dk1"/>
              </a:solidFill>
              <a:latin typeface="Playfair Display"/>
              <a:ea typeface="Playfair Display"/>
              <a:cs typeface="Playfair Display"/>
              <a:sym typeface="Playfair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722d084bb0_2_92"/>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18" name="Google Shape;618;g722d084bb0_2_92"/>
          <p:cNvGrpSpPr/>
          <p:nvPr/>
        </p:nvGrpSpPr>
        <p:grpSpPr>
          <a:xfrm>
            <a:off x="2504037" y="375263"/>
            <a:ext cx="633300" cy="755186"/>
            <a:chOff x="3432729" y="337403"/>
            <a:chExt cx="633300" cy="755186"/>
          </a:xfrm>
        </p:grpSpPr>
        <p:sp>
          <p:nvSpPr>
            <p:cNvPr id="619" name="Google Shape;619;g722d084bb0_2_9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20" name="Google Shape;620;g722d084bb0_2_9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21" name="Google Shape;621;g722d084bb0_2_92"/>
          <p:cNvSpPr txBox="1"/>
          <p:nvPr/>
        </p:nvSpPr>
        <p:spPr>
          <a:xfrm>
            <a:off x="2452650" y="4433550"/>
            <a:ext cx="7286700" cy="13650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lnSpc>
                <a:spcPct val="107916"/>
              </a:lnSpc>
              <a:spcBef>
                <a:spcPts val="0"/>
              </a:spcBef>
              <a:spcAft>
                <a:spcPts val="0"/>
              </a:spcAft>
              <a:buNone/>
            </a:pPr>
            <a:r>
              <a:rPr lang="en-PH" sz="2200" b="1">
                <a:solidFill>
                  <a:schemeClr val="dk1"/>
                </a:solidFill>
                <a:latin typeface="Lato"/>
                <a:ea typeface="Lato"/>
                <a:cs typeface="Lato"/>
                <a:sym typeface="Lato"/>
              </a:rPr>
              <a:t>Fuzzy Similarity</a:t>
            </a:r>
            <a:r>
              <a:rPr lang="en-PH" sz="2200">
                <a:solidFill>
                  <a:schemeClr val="dk1"/>
                </a:solidFill>
                <a:latin typeface="Lato Light"/>
                <a:ea typeface="Lato Light"/>
                <a:cs typeface="Lato Light"/>
                <a:sym typeface="Lato Light"/>
              </a:rPr>
              <a:t> refers to how similar the feedback is with regards to the teaching materials or components of the assignment grades. </a:t>
            </a:r>
            <a:endParaRPr sz="2200">
              <a:solidFill>
                <a:schemeClr val="dk1"/>
              </a:solidFill>
              <a:latin typeface="Lato Light"/>
              <a:ea typeface="Lato Light"/>
              <a:cs typeface="Lato Light"/>
              <a:sym typeface="Lato Light"/>
            </a:endParaRPr>
          </a:p>
        </p:txBody>
      </p:sp>
      <p:pic>
        <p:nvPicPr>
          <p:cNvPr id="622" name="Google Shape;622;g722d084bb0_2_92"/>
          <p:cNvPicPr preferRelativeResize="0"/>
          <p:nvPr/>
        </p:nvPicPr>
        <p:blipFill>
          <a:blip r:embed="rId3">
            <a:alphaModFix/>
          </a:blip>
          <a:stretch>
            <a:fillRect/>
          </a:stretch>
        </p:blipFill>
        <p:spPr>
          <a:xfrm>
            <a:off x="1032825" y="2353567"/>
            <a:ext cx="5267325" cy="1647825"/>
          </a:xfrm>
          <a:prstGeom prst="rect">
            <a:avLst/>
          </a:prstGeom>
          <a:noFill/>
          <a:ln>
            <a:noFill/>
          </a:ln>
        </p:spPr>
      </p:pic>
      <p:sp>
        <p:nvSpPr>
          <p:cNvPr id="623" name="Google Shape;623;g722d084bb0_2_92"/>
          <p:cNvSpPr/>
          <p:nvPr/>
        </p:nvSpPr>
        <p:spPr>
          <a:xfrm>
            <a:off x="8454575" y="2715763"/>
            <a:ext cx="2121900" cy="92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PH" b="1"/>
              <a:t>Gazette</a:t>
            </a:r>
            <a:br>
              <a:rPr lang="en-PH" b="1"/>
            </a:br>
            <a:r>
              <a:rPr lang="en-PH" b="1"/>
              <a:t>(BPAS terms)</a:t>
            </a:r>
            <a:endParaRPr b="1"/>
          </a:p>
        </p:txBody>
      </p:sp>
      <p:cxnSp>
        <p:nvCxnSpPr>
          <p:cNvPr id="624" name="Google Shape;624;g722d084bb0_2_92"/>
          <p:cNvCxnSpPr>
            <a:stCxn id="623" idx="1"/>
          </p:cNvCxnSpPr>
          <p:nvPr/>
        </p:nvCxnSpPr>
        <p:spPr>
          <a:xfrm rot="10800000">
            <a:off x="5942375" y="2729863"/>
            <a:ext cx="2512200" cy="447600"/>
          </a:xfrm>
          <a:prstGeom prst="straightConnector1">
            <a:avLst/>
          </a:prstGeom>
          <a:noFill/>
          <a:ln w="9525" cap="flat" cmpd="sng">
            <a:solidFill>
              <a:schemeClr val="dk2"/>
            </a:solidFill>
            <a:prstDash val="solid"/>
            <a:round/>
            <a:headEnd type="none" w="med" len="med"/>
            <a:tailEnd type="triangle" w="med" len="med"/>
          </a:ln>
        </p:spPr>
      </p:cxnSp>
      <p:cxnSp>
        <p:nvCxnSpPr>
          <p:cNvPr id="625" name="Google Shape;625;g722d084bb0_2_92"/>
          <p:cNvCxnSpPr>
            <a:stCxn id="623" idx="1"/>
          </p:cNvCxnSpPr>
          <p:nvPr/>
        </p:nvCxnSpPr>
        <p:spPr>
          <a:xfrm flipH="1">
            <a:off x="5410175" y="3177463"/>
            <a:ext cx="3044400" cy="41400"/>
          </a:xfrm>
          <a:prstGeom prst="straightConnector1">
            <a:avLst/>
          </a:prstGeom>
          <a:noFill/>
          <a:ln w="9525" cap="flat" cmpd="sng">
            <a:solidFill>
              <a:schemeClr val="dk2"/>
            </a:solidFill>
            <a:prstDash val="solid"/>
            <a:round/>
            <a:headEnd type="none" w="med" len="med"/>
            <a:tailEnd type="triangle" w="med" len="med"/>
          </a:ln>
        </p:spPr>
      </p:cxnSp>
      <p:sp>
        <p:nvSpPr>
          <p:cNvPr id="626" name="Google Shape;626;g722d084bb0_2_92"/>
          <p:cNvSpPr txBox="1"/>
          <p:nvPr/>
        </p:nvSpPr>
        <p:spPr>
          <a:xfrm>
            <a:off x="3453725"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2400" i="1">
                <a:solidFill>
                  <a:schemeClr val="dk1"/>
                </a:solidFill>
                <a:latin typeface="Playfair Display"/>
                <a:ea typeface="Playfair Display"/>
                <a:cs typeface="Playfair Display"/>
                <a:sym typeface="Playfair Display"/>
              </a:rPr>
              <a:t>Feature Engineering</a:t>
            </a:r>
            <a:endParaRPr sz="24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r>
              <a:rPr lang="en-PH" sz="2200" b="1" i="1">
                <a:solidFill>
                  <a:schemeClr val="dk1"/>
                </a:solidFill>
                <a:latin typeface="Playfair Display"/>
                <a:ea typeface="Playfair Display"/>
                <a:cs typeface="Playfair Display"/>
                <a:sym typeface="Playfair Display"/>
              </a:rPr>
              <a:t>(6. Fuzzy Similarity)</a:t>
            </a:r>
            <a:endParaRPr sz="2200" b="1" i="1">
              <a:solidFill>
                <a:schemeClr val="dk1"/>
              </a:solidFill>
              <a:latin typeface="Playfair Display"/>
              <a:ea typeface="Playfair Display"/>
              <a:cs typeface="Playfair Display"/>
              <a:sym typeface="Playfair Display"/>
            </a:endParaRPr>
          </a:p>
        </p:txBody>
      </p:sp>
      <p:sp>
        <p:nvSpPr>
          <p:cNvPr id="627" name="Google Shape;627;g722d084bb0_2_92"/>
          <p:cNvSpPr txBox="1"/>
          <p:nvPr/>
        </p:nvSpPr>
        <p:spPr>
          <a:xfrm rot="-1513150">
            <a:off x="8978715" y="5615079"/>
            <a:ext cx="3244446" cy="579345"/>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07916"/>
              </a:lnSpc>
              <a:spcBef>
                <a:spcPts val="0"/>
              </a:spcBef>
              <a:spcAft>
                <a:spcPts val="0"/>
              </a:spcAft>
              <a:buNone/>
            </a:pPr>
            <a:r>
              <a:rPr lang="en-PH" sz="2000" b="1">
                <a:solidFill>
                  <a:schemeClr val="dk1"/>
                </a:solidFill>
                <a:latin typeface="Lato"/>
                <a:ea typeface="Lato"/>
                <a:cs typeface="Lato"/>
                <a:sym typeface="Lato"/>
              </a:rPr>
              <a:t>(Does specificity matter?)</a:t>
            </a:r>
            <a:endParaRPr sz="2200" b="1">
              <a:solidFill>
                <a:schemeClr val="dk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726bf176ca_40_8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33" name="Google Shape;633;g726bf176ca_40_80"/>
          <p:cNvGrpSpPr/>
          <p:nvPr/>
        </p:nvGrpSpPr>
        <p:grpSpPr>
          <a:xfrm>
            <a:off x="2504037" y="375263"/>
            <a:ext cx="633300" cy="755186"/>
            <a:chOff x="3432729" y="337403"/>
            <a:chExt cx="633300" cy="755186"/>
          </a:xfrm>
        </p:grpSpPr>
        <p:sp>
          <p:nvSpPr>
            <p:cNvPr id="634" name="Google Shape;634;g726bf176ca_40_8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35" name="Google Shape;635;g726bf176ca_40_8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36" name="Google Shape;636;g726bf176ca_40_80"/>
          <p:cNvSpPr txBox="1"/>
          <p:nvPr/>
        </p:nvSpPr>
        <p:spPr>
          <a:xfrm>
            <a:off x="2466100" y="4480750"/>
            <a:ext cx="7286700" cy="14226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endParaRPr sz="2200" b="1">
              <a:solidFill>
                <a:schemeClr val="dk1"/>
              </a:solidFill>
              <a:latin typeface="Playfair Display"/>
              <a:ea typeface="Playfair Display"/>
              <a:cs typeface="Playfair Display"/>
              <a:sym typeface="Playfair Display"/>
            </a:endParaRPr>
          </a:p>
        </p:txBody>
      </p:sp>
      <p:sp>
        <p:nvSpPr>
          <p:cNvPr id="637" name="Google Shape;637;g726bf176ca_40_80"/>
          <p:cNvSpPr txBox="1"/>
          <p:nvPr/>
        </p:nvSpPr>
        <p:spPr>
          <a:xfrm>
            <a:off x="3525300" y="568250"/>
            <a:ext cx="61956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Summary of Features</a:t>
            </a:r>
            <a:endParaRPr sz="2200" i="1">
              <a:solidFill>
                <a:schemeClr val="dk1"/>
              </a:solidFill>
              <a:highlight>
                <a:srgbClr val="FFE599"/>
              </a:highlight>
              <a:latin typeface="Playfair Display"/>
              <a:ea typeface="Playfair Display"/>
              <a:cs typeface="Playfair Display"/>
              <a:sym typeface="Playfair Display"/>
            </a:endParaRPr>
          </a:p>
        </p:txBody>
      </p:sp>
      <p:sp>
        <p:nvSpPr>
          <p:cNvPr id="638" name="Google Shape;638;g726bf176ca_40_80"/>
          <p:cNvSpPr txBox="1"/>
          <p:nvPr/>
        </p:nvSpPr>
        <p:spPr>
          <a:xfrm>
            <a:off x="6635400" y="1848250"/>
            <a:ext cx="4037700" cy="4055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2200" b="1">
                <a:solidFill>
                  <a:schemeClr val="dk1"/>
                </a:solidFill>
                <a:latin typeface="Lato"/>
                <a:ea typeface="Lato"/>
                <a:cs typeface="Lato"/>
                <a:sym typeface="Lato"/>
              </a:rPr>
              <a:t>After</a:t>
            </a:r>
            <a:endParaRPr sz="2200" b="1">
              <a:solidFill>
                <a:schemeClr val="dk1"/>
              </a:solidFill>
              <a:latin typeface="Lato"/>
              <a:ea typeface="Lato"/>
              <a:cs typeface="Lato"/>
              <a:sym typeface="Lato"/>
            </a:endParaRPr>
          </a:p>
          <a:p>
            <a:pPr marL="457200" lvl="0" indent="-368300" algn="l" rtl="0">
              <a:lnSpc>
                <a:spcPct val="107916"/>
              </a:lnSpc>
              <a:spcBef>
                <a:spcPts val="80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Suggestion Feedback</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Sentiment score* </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Feedback length proportion</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Frequency of suggestion</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Class type</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Fuzzy similarity scores *</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Topic modelling</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Grades (Target)</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endParaRPr sz="2200" b="1">
              <a:solidFill>
                <a:schemeClr val="dk1"/>
              </a:solidFill>
              <a:latin typeface="Lato"/>
              <a:ea typeface="Lato"/>
              <a:cs typeface="Lato"/>
              <a:sym typeface="Lato"/>
            </a:endParaRPr>
          </a:p>
          <a:p>
            <a:pPr marL="0" lvl="0" indent="0" algn="l" rtl="0">
              <a:lnSpc>
                <a:spcPct val="107916"/>
              </a:lnSpc>
              <a:spcBef>
                <a:spcPts val="800"/>
              </a:spcBef>
              <a:spcAft>
                <a:spcPts val="800"/>
              </a:spcAft>
              <a:buClr>
                <a:schemeClr val="dk1"/>
              </a:buClr>
              <a:buSzPts val="1100"/>
              <a:buFont typeface="Arial"/>
              <a:buNone/>
            </a:pPr>
            <a:endParaRPr sz="2200" b="1">
              <a:solidFill>
                <a:schemeClr val="dk1"/>
              </a:solidFill>
              <a:latin typeface="Playfair Display"/>
              <a:ea typeface="Playfair Display"/>
              <a:cs typeface="Playfair Display"/>
              <a:sym typeface="Playfair Display"/>
            </a:endParaRPr>
          </a:p>
        </p:txBody>
      </p:sp>
      <p:sp>
        <p:nvSpPr>
          <p:cNvPr id="639" name="Google Shape;639;g726bf176ca_40_80"/>
          <p:cNvSpPr txBox="1"/>
          <p:nvPr/>
        </p:nvSpPr>
        <p:spPr>
          <a:xfrm>
            <a:off x="836450" y="1848250"/>
            <a:ext cx="3550500" cy="40551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2200" b="1">
                <a:solidFill>
                  <a:schemeClr val="dk1"/>
                </a:solidFill>
                <a:latin typeface="Lato"/>
                <a:ea typeface="Lato"/>
                <a:cs typeface="Lato"/>
                <a:sym typeface="Lato"/>
              </a:rPr>
              <a:t>Before</a:t>
            </a:r>
            <a:endParaRPr sz="2200" b="1">
              <a:solidFill>
                <a:schemeClr val="dk1"/>
              </a:solidFill>
              <a:latin typeface="Lato"/>
              <a:ea typeface="Lato"/>
              <a:cs typeface="Lato"/>
              <a:sym typeface="Lato"/>
            </a:endParaRPr>
          </a:p>
          <a:p>
            <a:pPr marL="457200" lvl="0" indent="-368300" algn="l" rtl="0">
              <a:lnSpc>
                <a:spcPct val="107916"/>
              </a:lnSpc>
              <a:spcBef>
                <a:spcPts val="80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Suggestion Feedback</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Char char="-"/>
            </a:pPr>
            <a:r>
              <a:rPr lang="en-PH" sz="2200">
                <a:solidFill>
                  <a:schemeClr val="dk1"/>
                </a:solidFill>
                <a:latin typeface="Lato Light"/>
                <a:ea typeface="Lato Light"/>
                <a:cs typeface="Lato Light"/>
                <a:sym typeface="Lato Light"/>
              </a:rPr>
              <a:t>Total Score (Target)</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endParaRPr sz="2200" b="1">
              <a:solidFill>
                <a:schemeClr val="dk1"/>
              </a:solidFill>
              <a:latin typeface="Lato"/>
              <a:ea typeface="Lato"/>
              <a:cs typeface="Lato"/>
              <a:sym typeface="Lato"/>
            </a:endParaRPr>
          </a:p>
          <a:p>
            <a:pPr marL="0" lvl="0" indent="0" algn="l" rtl="0">
              <a:lnSpc>
                <a:spcPct val="107916"/>
              </a:lnSpc>
              <a:spcBef>
                <a:spcPts val="800"/>
              </a:spcBef>
              <a:spcAft>
                <a:spcPts val="800"/>
              </a:spcAft>
              <a:buClr>
                <a:schemeClr val="dk1"/>
              </a:buClr>
              <a:buSzPts val="1100"/>
              <a:buFont typeface="Arial"/>
              <a:buNone/>
            </a:pPr>
            <a:endParaRPr sz="2200" b="1">
              <a:solidFill>
                <a:schemeClr val="dk1"/>
              </a:solidFill>
              <a:latin typeface="Playfair Display"/>
              <a:ea typeface="Playfair Display"/>
              <a:cs typeface="Playfair Display"/>
              <a:sym typeface="Playfair Display"/>
            </a:endParaRPr>
          </a:p>
        </p:txBody>
      </p:sp>
      <p:sp>
        <p:nvSpPr>
          <p:cNvPr id="640" name="Google Shape;640;g726bf176ca_40_80"/>
          <p:cNvSpPr txBox="1"/>
          <p:nvPr/>
        </p:nvSpPr>
        <p:spPr>
          <a:xfrm>
            <a:off x="6602850" y="5398750"/>
            <a:ext cx="4940700" cy="5046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800"/>
              </a:spcAft>
              <a:buClr>
                <a:schemeClr val="dk1"/>
              </a:buClr>
              <a:buSzPts val="1100"/>
              <a:buFont typeface="Arial"/>
              <a:buNone/>
            </a:pPr>
            <a:r>
              <a:rPr lang="en-PH">
                <a:solidFill>
                  <a:schemeClr val="dk1"/>
                </a:solidFill>
                <a:latin typeface="Playfair Display"/>
                <a:ea typeface="Playfair Display"/>
                <a:cs typeface="Playfair Display"/>
                <a:sym typeface="Playfair Display"/>
              </a:rPr>
              <a:t>* - uses “Enjoyed Topics”, “Challenging Topic” &amp; “Suggestions”</a:t>
            </a:r>
            <a:endParaRPr>
              <a:solidFill>
                <a:schemeClr val="dk1"/>
              </a:solidFill>
              <a:latin typeface="Playfair Display"/>
              <a:ea typeface="Playfair Display"/>
              <a:cs typeface="Playfair Display"/>
              <a:sym typeface="Playfair Display"/>
            </a:endParaRPr>
          </a:p>
        </p:txBody>
      </p:sp>
      <p:sp>
        <p:nvSpPr>
          <p:cNvPr id="641" name="Google Shape;641;g726bf176ca_40_80"/>
          <p:cNvSpPr/>
          <p:nvPr/>
        </p:nvSpPr>
        <p:spPr>
          <a:xfrm>
            <a:off x="4386950" y="2682525"/>
            <a:ext cx="1889400" cy="831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26bf176ca_40_59"/>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47" name="Google Shape;647;g726bf176ca_40_59"/>
          <p:cNvGrpSpPr/>
          <p:nvPr/>
        </p:nvGrpSpPr>
        <p:grpSpPr>
          <a:xfrm>
            <a:off x="2504037" y="375263"/>
            <a:ext cx="633300" cy="755186"/>
            <a:chOff x="3432729" y="337403"/>
            <a:chExt cx="633300" cy="755186"/>
          </a:xfrm>
        </p:grpSpPr>
        <p:sp>
          <p:nvSpPr>
            <p:cNvPr id="648" name="Google Shape;648;g726bf176ca_40_59"/>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49" name="Google Shape;649;g726bf176ca_40_59"/>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50" name="Google Shape;650;g726bf176ca_40_59"/>
          <p:cNvSpPr txBox="1"/>
          <p:nvPr/>
        </p:nvSpPr>
        <p:spPr>
          <a:xfrm>
            <a:off x="3525300" y="568250"/>
            <a:ext cx="6195600" cy="562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Evaluation Metrics</a:t>
            </a:r>
            <a:endParaRPr sz="2200" i="1">
              <a:solidFill>
                <a:schemeClr val="dk1"/>
              </a:solidFill>
              <a:latin typeface="Playfair Display"/>
              <a:ea typeface="Playfair Display"/>
              <a:cs typeface="Playfair Display"/>
              <a:sym typeface="Playfair Display"/>
            </a:endParaRPr>
          </a:p>
        </p:txBody>
      </p:sp>
      <p:graphicFrame>
        <p:nvGraphicFramePr>
          <p:cNvPr id="651" name="Google Shape;651;g726bf176ca_40_59"/>
          <p:cNvGraphicFramePr/>
          <p:nvPr/>
        </p:nvGraphicFramePr>
        <p:xfrm>
          <a:off x="792025" y="4137625"/>
          <a:ext cx="3000000" cy="3000000"/>
        </p:xfrm>
        <a:graphic>
          <a:graphicData uri="http://schemas.openxmlformats.org/drawingml/2006/table">
            <a:tbl>
              <a:tblPr>
                <a:noFill/>
                <a:tableStyleId>{FE6DA515-05E2-458A-BEED-10015A333842}</a:tableStyleId>
              </a:tblPr>
              <a:tblGrid>
                <a:gridCol w="2323650">
                  <a:extLst>
                    <a:ext uri="{9D8B030D-6E8A-4147-A177-3AD203B41FA5}">
                      <a16:colId xmlns:a16="http://schemas.microsoft.com/office/drawing/2014/main" val="20000"/>
                    </a:ext>
                  </a:extLst>
                </a:gridCol>
                <a:gridCol w="7513850">
                  <a:extLst>
                    <a:ext uri="{9D8B030D-6E8A-4147-A177-3AD203B41FA5}">
                      <a16:colId xmlns:a16="http://schemas.microsoft.com/office/drawing/2014/main" val="20001"/>
                    </a:ext>
                  </a:extLst>
                </a:gridCol>
                <a:gridCol w="770450">
                  <a:extLst>
                    <a:ext uri="{9D8B030D-6E8A-4147-A177-3AD203B41FA5}">
                      <a16:colId xmlns:a16="http://schemas.microsoft.com/office/drawing/2014/main" val="20002"/>
                    </a:ext>
                  </a:extLst>
                </a:gridCol>
              </a:tblGrid>
              <a:tr h="404525">
                <a:tc>
                  <a:txBody>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Evaluation Metrics</a:t>
                      </a:r>
                      <a:endParaRPr sz="1800" b="1">
                        <a:latin typeface="Playfair Display"/>
                        <a:ea typeface="Playfair Display"/>
                        <a:cs typeface="Playfair Display"/>
                        <a:sym typeface="Playfair Display"/>
                      </a:endParaRPr>
                    </a:p>
                  </a:txBody>
                  <a:tcPr marL="91425" marR="91425" marT="91425" marB="91425">
                    <a:lnB w="9525" cap="flat" cmpd="sng">
                      <a:solidFill>
                        <a:srgbClr val="9E9E9E"/>
                      </a:solidFill>
                      <a:prstDash val="solid"/>
                      <a:round/>
                      <a:headEnd type="none" w="sm" len="sm"/>
                      <a:tailEnd type="none" w="sm" len="sm"/>
                    </a:lnB>
                    <a:solidFill>
                      <a:srgbClr val="D0E0E3"/>
                    </a:solidFill>
                  </a:tcPr>
                </a:tc>
                <a:tc>
                  <a:txBody>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Reasons</a:t>
                      </a:r>
                      <a:endParaRPr sz="1800" b="1">
                        <a:latin typeface="Playfair Display"/>
                        <a:ea typeface="Playfair Display"/>
                        <a:cs typeface="Playfair Display"/>
                        <a:sym typeface="Playfair Display"/>
                      </a:endParaRPr>
                    </a:p>
                  </a:txBody>
                  <a:tcPr marL="91425" marR="91425" marT="91425" marB="91425">
                    <a:lnB w="9525" cap="flat" cmpd="sng">
                      <a:solidFill>
                        <a:srgbClr val="9E9E9E"/>
                      </a:solidFill>
                      <a:prstDash val="solid"/>
                      <a:round/>
                      <a:headEnd type="none" w="sm" len="sm"/>
                      <a:tailEnd type="none" w="sm" len="sm"/>
                    </a:lnB>
                    <a:solidFill>
                      <a:srgbClr val="D0E0E3"/>
                    </a:solidFill>
                  </a:tcPr>
                </a:tc>
                <a:tc>
                  <a:txBody>
                    <a:bodyPr/>
                    <a:lstStyle/>
                    <a:p>
                      <a:pPr marL="0" lvl="0" indent="0" algn="l" rtl="0">
                        <a:spcBef>
                          <a:spcPts val="0"/>
                        </a:spcBef>
                        <a:spcAft>
                          <a:spcPts val="0"/>
                        </a:spcAft>
                        <a:buNone/>
                      </a:pPr>
                      <a:r>
                        <a:rPr lang="en-PH" sz="1800" b="1">
                          <a:latin typeface="Playfair Display"/>
                          <a:ea typeface="Playfair Display"/>
                          <a:cs typeface="Playfair Display"/>
                          <a:sym typeface="Playfair Display"/>
                        </a:rPr>
                        <a:t>Rank</a:t>
                      </a:r>
                      <a:endParaRPr sz="1800" b="1">
                        <a:latin typeface="Playfair Display"/>
                        <a:ea typeface="Playfair Display"/>
                        <a:cs typeface="Playfair Display"/>
                        <a:sym typeface="Playfair Display"/>
                      </a:endParaRPr>
                    </a:p>
                  </a:txBody>
                  <a:tcPr marL="91425" marR="91425" marT="91425" marB="91425">
                    <a:lnB w="9525" cap="flat" cmpd="sng">
                      <a:solidFill>
                        <a:srgbClr val="9E9E9E"/>
                      </a:solidFill>
                      <a:prstDash val="solid"/>
                      <a:round/>
                      <a:headEnd type="none" w="sm" len="sm"/>
                      <a:tailEnd type="none" w="sm" len="sm"/>
                    </a:lnB>
                    <a:solidFill>
                      <a:srgbClr val="D0E0E3"/>
                    </a:solidFill>
                  </a:tcPr>
                </a:tc>
                <a:extLst>
                  <a:ext uri="{0D108BD9-81ED-4DB2-BD59-A6C34878D82A}">
                    <a16:rowId xmlns:a16="http://schemas.microsoft.com/office/drawing/2014/main" val="10000"/>
                  </a:ext>
                </a:extLst>
              </a:tr>
              <a:tr h="601425">
                <a:tc>
                  <a:txBody>
                    <a:bodyPr/>
                    <a:lstStyle/>
                    <a:p>
                      <a:pPr marL="0" lvl="0" indent="0" algn="ctr" rtl="0">
                        <a:spcBef>
                          <a:spcPts val="0"/>
                        </a:spcBef>
                        <a:spcAft>
                          <a:spcPts val="0"/>
                        </a:spcAft>
                        <a:buNone/>
                      </a:pPr>
                      <a:r>
                        <a:rPr lang="en-PH" sz="1600" b="1">
                          <a:latin typeface="Lato"/>
                          <a:ea typeface="Lato"/>
                          <a:cs typeface="Lato"/>
                          <a:sym typeface="Lato"/>
                        </a:rPr>
                        <a:t>F1 Macro</a:t>
                      </a:r>
                      <a:endParaRPr sz="16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30200" algn="l" rtl="0">
                        <a:spcBef>
                          <a:spcPts val="0"/>
                        </a:spcBef>
                        <a:spcAft>
                          <a:spcPts val="0"/>
                        </a:spcAft>
                        <a:buSzPts val="1600"/>
                        <a:buFont typeface="Lato"/>
                        <a:buChar char="●"/>
                      </a:pPr>
                      <a:r>
                        <a:rPr lang="en-PH" sz="1600" b="1">
                          <a:solidFill>
                            <a:schemeClr val="dk1"/>
                          </a:solidFill>
                          <a:latin typeface="Lato"/>
                          <a:ea typeface="Lato"/>
                          <a:cs typeface="Lato"/>
                          <a:sym typeface="Lato"/>
                        </a:rPr>
                        <a:t>Not bias against imbalanced dataset</a:t>
                      </a:r>
                      <a:endParaRPr sz="1600" b="1">
                        <a:latin typeface="Lato"/>
                        <a:ea typeface="Lato"/>
                        <a:cs typeface="Lato"/>
                        <a:sym typeface="Lato"/>
                      </a:endParaRPr>
                    </a:p>
                    <a:p>
                      <a:pPr marL="457200" lvl="0" indent="-330200" algn="l" rtl="0">
                        <a:spcBef>
                          <a:spcPts val="0"/>
                        </a:spcBef>
                        <a:spcAft>
                          <a:spcPts val="0"/>
                        </a:spcAft>
                        <a:buSzPts val="1600"/>
                        <a:buFont typeface="Lato Light"/>
                        <a:buChar char="●"/>
                      </a:pPr>
                      <a:r>
                        <a:rPr lang="en-PH" sz="1600">
                          <a:latin typeface="Lato Light"/>
                          <a:ea typeface="Lato Light"/>
                          <a:cs typeface="Lato Light"/>
                          <a:sym typeface="Lato Light"/>
                        </a:rPr>
                        <a:t>Does not equally treat classes and simply aggregating the individual F1 Scores for each classes</a:t>
                      </a:r>
                      <a:endParaRPr sz="1600">
                        <a:latin typeface="Lato Light"/>
                        <a:ea typeface="Lato Light"/>
                        <a:cs typeface="Lato Light"/>
                        <a:sym typeface="Lato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PH" sz="1600">
                          <a:latin typeface="Lato Light"/>
                          <a:ea typeface="Lato Light"/>
                          <a:cs typeface="Lato Light"/>
                          <a:sym typeface="Lato Light"/>
                        </a:rPr>
                        <a:t>1</a:t>
                      </a:r>
                      <a:endParaRPr sz="1600">
                        <a:latin typeface="Lato Light"/>
                        <a:ea typeface="Lato Light"/>
                        <a:cs typeface="Lato Light"/>
                        <a:sym typeface="Lato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76825">
                <a:tc>
                  <a:txBody>
                    <a:bodyPr/>
                    <a:lstStyle/>
                    <a:p>
                      <a:pPr marL="0" lvl="0" indent="0" algn="ctr" rtl="0">
                        <a:spcBef>
                          <a:spcPts val="0"/>
                        </a:spcBef>
                        <a:spcAft>
                          <a:spcPts val="0"/>
                        </a:spcAft>
                        <a:buNone/>
                      </a:pPr>
                      <a:r>
                        <a:rPr lang="en-PH" sz="1600" b="1">
                          <a:latin typeface="Lato"/>
                          <a:ea typeface="Lato"/>
                          <a:cs typeface="Lato"/>
                          <a:sym typeface="Lato"/>
                        </a:rPr>
                        <a:t>F1 Weighted</a:t>
                      </a:r>
                      <a:endParaRPr sz="16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lvl="0" indent="-330200" algn="l" rtl="0">
                        <a:lnSpc>
                          <a:spcPct val="107916"/>
                        </a:lnSpc>
                        <a:spcBef>
                          <a:spcPts val="0"/>
                        </a:spcBef>
                        <a:spcAft>
                          <a:spcPts val="0"/>
                        </a:spcAft>
                        <a:buSzPts val="1600"/>
                        <a:buFont typeface="Lato"/>
                        <a:buChar char="●"/>
                      </a:pPr>
                      <a:r>
                        <a:rPr lang="en-PH" sz="1600" b="1">
                          <a:solidFill>
                            <a:schemeClr val="dk1"/>
                          </a:solidFill>
                          <a:latin typeface="Lato"/>
                          <a:ea typeface="Lato"/>
                          <a:cs typeface="Lato"/>
                          <a:sym typeface="Lato"/>
                        </a:rPr>
                        <a:t>Favour majority classes (Grade A,B &amp; C) </a:t>
                      </a:r>
                      <a:endParaRPr sz="1600" b="1">
                        <a:latin typeface="Lato"/>
                        <a:ea typeface="Lato"/>
                        <a:cs typeface="Lato"/>
                        <a:sym typeface="Lato"/>
                      </a:endParaRPr>
                    </a:p>
                    <a:p>
                      <a:pPr marL="457200" lvl="0" indent="-330200" algn="l" rtl="0">
                        <a:lnSpc>
                          <a:spcPct val="107916"/>
                        </a:lnSpc>
                        <a:spcBef>
                          <a:spcPts val="0"/>
                        </a:spcBef>
                        <a:spcAft>
                          <a:spcPts val="0"/>
                        </a:spcAft>
                        <a:buSzPts val="1600"/>
                        <a:buFont typeface="Lato Light"/>
                        <a:buChar char="●"/>
                      </a:pPr>
                      <a:r>
                        <a:rPr lang="en-PH" sz="1600">
                          <a:latin typeface="Lato Light"/>
                          <a:ea typeface="Lato Light"/>
                          <a:cs typeface="Lato Light"/>
                          <a:sym typeface="Lato Light"/>
                        </a:rPr>
                        <a:t>Calculates the F1 score for each class independently but adds them together using a weight that depends on the number of true labels of each class. </a:t>
                      </a:r>
                      <a:endParaRPr sz="1600">
                        <a:latin typeface="Lato Light"/>
                        <a:ea typeface="Lato Light"/>
                        <a:cs typeface="Lato Light"/>
                        <a:sym typeface="Lato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07916"/>
                        </a:lnSpc>
                        <a:spcBef>
                          <a:spcPts val="0"/>
                        </a:spcBef>
                        <a:spcAft>
                          <a:spcPts val="800"/>
                        </a:spcAft>
                        <a:buNone/>
                      </a:pPr>
                      <a:r>
                        <a:rPr lang="en-PH" sz="1600">
                          <a:latin typeface="Lato Light"/>
                          <a:ea typeface="Lato Light"/>
                          <a:cs typeface="Lato Light"/>
                          <a:sym typeface="Lato Light"/>
                        </a:rPr>
                        <a:t>2</a:t>
                      </a:r>
                      <a:endParaRPr sz="1600">
                        <a:latin typeface="Lato Light"/>
                        <a:ea typeface="Lato Light"/>
                        <a:cs typeface="Lato Light"/>
                        <a:sym typeface="Lato 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652" name="Google Shape;652;g726bf176ca_40_59"/>
          <p:cNvPicPr preferRelativeResize="0"/>
          <p:nvPr/>
        </p:nvPicPr>
        <p:blipFill>
          <a:blip r:embed="rId3">
            <a:alphaModFix/>
          </a:blip>
          <a:stretch>
            <a:fillRect/>
          </a:stretch>
        </p:blipFill>
        <p:spPr>
          <a:xfrm>
            <a:off x="3816125" y="1168400"/>
            <a:ext cx="4559749" cy="293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g726bf176ca_39_64"/>
          <p:cNvPicPr preferRelativeResize="0"/>
          <p:nvPr/>
        </p:nvPicPr>
        <p:blipFill>
          <a:blip r:embed="rId3">
            <a:alphaModFix/>
          </a:blip>
          <a:stretch>
            <a:fillRect/>
          </a:stretch>
        </p:blipFill>
        <p:spPr>
          <a:xfrm>
            <a:off x="1978550" y="1811625"/>
            <a:ext cx="7916574" cy="4290601"/>
          </a:xfrm>
          <a:prstGeom prst="rect">
            <a:avLst/>
          </a:prstGeom>
          <a:noFill/>
          <a:ln>
            <a:noFill/>
          </a:ln>
        </p:spPr>
      </p:pic>
      <p:pic>
        <p:nvPicPr>
          <p:cNvPr id="147" name="Google Shape;147;g726bf176ca_39_64"/>
          <p:cNvPicPr preferRelativeResize="0"/>
          <p:nvPr/>
        </p:nvPicPr>
        <p:blipFill>
          <a:blip r:embed="rId4">
            <a:alphaModFix/>
          </a:blip>
          <a:stretch>
            <a:fillRect/>
          </a:stretch>
        </p:blipFill>
        <p:spPr>
          <a:xfrm>
            <a:off x="2356627" y="2284035"/>
            <a:ext cx="2016653" cy="1965576"/>
          </a:xfrm>
          <a:prstGeom prst="rect">
            <a:avLst/>
          </a:prstGeom>
          <a:noFill/>
          <a:ln>
            <a:noFill/>
          </a:ln>
        </p:spPr>
      </p:pic>
      <p:pic>
        <p:nvPicPr>
          <p:cNvPr id="148" name="Google Shape;148;g726bf176ca_39_64"/>
          <p:cNvPicPr preferRelativeResize="0"/>
          <p:nvPr/>
        </p:nvPicPr>
        <p:blipFill>
          <a:blip r:embed="rId5">
            <a:alphaModFix/>
          </a:blip>
          <a:stretch>
            <a:fillRect/>
          </a:stretch>
        </p:blipFill>
        <p:spPr>
          <a:xfrm>
            <a:off x="4928511" y="2346874"/>
            <a:ext cx="2016653" cy="1965576"/>
          </a:xfrm>
          <a:prstGeom prst="rect">
            <a:avLst/>
          </a:prstGeom>
          <a:noFill/>
          <a:ln>
            <a:noFill/>
          </a:ln>
        </p:spPr>
      </p:pic>
      <p:pic>
        <p:nvPicPr>
          <p:cNvPr id="149" name="Google Shape;149;g726bf176ca_39_64"/>
          <p:cNvPicPr preferRelativeResize="0"/>
          <p:nvPr/>
        </p:nvPicPr>
        <p:blipFill>
          <a:blip r:embed="rId6">
            <a:alphaModFix/>
          </a:blip>
          <a:stretch>
            <a:fillRect/>
          </a:stretch>
        </p:blipFill>
        <p:spPr>
          <a:xfrm>
            <a:off x="7576595" y="2346874"/>
            <a:ext cx="2016653" cy="1965576"/>
          </a:xfrm>
          <a:prstGeom prst="rect">
            <a:avLst/>
          </a:prstGeom>
          <a:noFill/>
          <a:ln>
            <a:noFill/>
          </a:ln>
        </p:spPr>
      </p:pic>
      <p:sp>
        <p:nvSpPr>
          <p:cNvPr id="150" name="Google Shape;150;g726bf176ca_39_64"/>
          <p:cNvSpPr txBox="1"/>
          <p:nvPr/>
        </p:nvSpPr>
        <p:spPr>
          <a:xfrm>
            <a:off x="2409285" y="4984447"/>
            <a:ext cx="1911300" cy="7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PH" sz="3000" b="1">
                <a:solidFill>
                  <a:srgbClr val="FFFFFF"/>
                </a:solidFill>
                <a:latin typeface="Lato"/>
                <a:ea typeface="Lato"/>
                <a:cs typeface="Lato"/>
                <a:sym typeface="Lato"/>
              </a:rPr>
              <a:t>Students’</a:t>
            </a:r>
            <a:br>
              <a:rPr lang="en-PH" sz="3000" b="1">
                <a:solidFill>
                  <a:srgbClr val="FFFFFF"/>
                </a:solidFill>
                <a:latin typeface="Lato"/>
                <a:ea typeface="Lato"/>
                <a:cs typeface="Lato"/>
                <a:sym typeface="Lato"/>
              </a:rPr>
            </a:br>
            <a:r>
              <a:rPr lang="en-PH" sz="3000" b="1">
                <a:solidFill>
                  <a:srgbClr val="FFFFFF"/>
                </a:solidFill>
                <a:latin typeface="Lato"/>
                <a:ea typeface="Lato"/>
                <a:cs typeface="Lato"/>
                <a:sym typeface="Lato"/>
              </a:rPr>
              <a:t>Feedback</a:t>
            </a:r>
            <a:endParaRPr sz="3000" b="1">
              <a:solidFill>
                <a:srgbClr val="FFFFFF"/>
              </a:solidFill>
              <a:latin typeface="Lato"/>
              <a:ea typeface="Lato"/>
              <a:cs typeface="Lato"/>
              <a:sym typeface="Lato"/>
            </a:endParaRPr>
          </a:p>
        </p:txBody>
      </p:sp>
      <p:sp>
        <p:nvSpPr>
          <p:cNvPr id="151" name="Google Shape;151;g726bf176ca_39_64"/>
          <p:cNvSpPr txBox="1"/>
          <p:nvPr/>
        </p:nvSpPr>
        <p:spPr>
          <a:xfrm>
            <a:off x="4981180" y="4984447"/>
            <a:ext cx="1911300" cy="7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PH" sz="3000" b="1">
                <a:solidFill>
                  <a:srgbClr val="FFFFFF"/>
                </a:solidFill>
                <a:latin typeface="Lato"/>
                <a:ea typeface="Lato"/>
                <a:cs typeface="Lato"/>
                <a:sym typeface="Lato"/>
              </a:rPr>
              <a:t>Students’ Grades</a:t>
            </a:r>
            <a:endParaRPr sz="3000" b="1">
              <a:solidFill>
                <a:srgbClr val="FFFFFF"/>
              </a:solidFill>
              <a:latin typeface="Lato"/>
              <a:ea typeface="Lato"/>
              <a:cs typeface="Lato"/>
              <a:sym typeface="Lato"/>
            </a:endParaRPr>
          </a:p>
        </p:txBody>
      </p:sp>
      <p:sp>
        <p:nvSpPr>
          <p:cNvPr id="152" name="Google Shape;152;g726bf176ca_39_64"/>
          <p:cNvSpPr txBox="1"/>
          <p:nvPr/>
        </p:nvSpPr>
        <p:spPr>
          <a:xfrm>
            <a:off x="7303197" y="4930808"/>
            <a:ext cx="2286000" cy="8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PH" sz="2800" b="1">
                <a:solidFill>
                  <a:srgbClr val="FFFFFF"/>
                </a:solidFill>
                <a:latin typeface="Lato"/>
                <a:ea typeface="Lato"/>
                <a:cs typeface="Lato"/>
                <a:sym typeface="Lato"/>
              </a:rPr>
              <a:t>BPAS Course Outline</a:t>
            </a:r>
            <a:endParaRPr sz="2800" b="1">
              <a:solidFill>
                <a:srgbClr val="FFFFFF"/>
              </a:solidFill>
              <a:latin typeface="Lato"/>
              <a:ea typeface="Lato"/>
              <a:cs typeface="Lato"/>
              <a:sym typeface="Lato"/>
            </a:endParaRPr>
          </a:p>
        </p:txBody>
      </p:sp>
      <p:sp>
        <p:nvSpPr>
          <p:cNvPr id="153" name="Google Shape;153;g726bf176ca_39_64"/>
          <p:cNvSpPr txBox="1"/>
          <p:nvPr/>
        </p:nvSpPr>
        <p:spPr>
          <a:xfrm>
            <a:off x="482950" y="337400"/>
            <a:ext cx="38904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Dataset used</a:t>
            </a:r>
            <a:endParaRPr sz="1400" b="0" i="0" u="none" strike="noStrike" cap="none">
              <a:solidFill>
                <a:srgbClr val="000000"/>
              </a:solidFill>
              <a:latin typeface="Arial"/>
              <a:ea typeface="Arial"/>
              <a:cs typeface="Arial"/>
              <a:sym typeface="Arial"/>
            </a:endParaRPr>
          </a:p>
        </p:txBody>
      </p:sp>
      <p:grpSp>
        <p:nvGrpSpPr>
          <p:cNvPr id="154" name="Google Shape;154;g726bf176ca_39_64"/>
          <p:cNvGrpSpPr/>
          <p:nvPr/>
        </p:nvGrpSpPr>
        <p:grpSpPr>
          <a:xfrm>
            <a:off x="4123685" y="706175"/>
            <a:ext cx="633300" cy="755186"/>
            <a:chOff x="3432729" y="337403"/>
            <a:chExt cx="633300" cy="755186"/>
          </a:xfrm>
        </p:grpSpPr>
        <p:sp>
          <p:nvSpPr>
            <p:cNvPr id="155" name="Google Shape;155;g726bf176ca_39_64"/>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56" name="Google Shape;156;g726bf176ca_39_64"/>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722d084bb0_3_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58" name="Google Shape;658;g722d084bb0_3_0"/>
          <p:cNvGrpSpPr/>
          <p:nvPr/>
        </p:nvGrpSpPr>
        <p:grpSpPr>
          <a:xfrm>
            <a:off x="2504037" y="375263"/>
            <a:ext cx="633300" cy="755186"/>
            <a:chOff x="3432729" y="337403"/>
            <a:chExt cx="633300" cy="755186"/>
          </a:xfrm>
        </p:grpSpPr>
        <p:sp>
          <p:nvSpPr>
            <p:cNvPr id="659" name="Google Shape;659;g722d084bb0_3_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60" name="Google Shape;660;g722d084bb0_3_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661" name="Google Shape;661;g722d084bb0_3_0"/>
          <p:cNvPicPr preferRelativeResize="0"/>
          <p:nvPr/>
        </p:nvPicPr>
        <p:blipFill rotWithShape="1">
          <a:blip r:embed="rId3">
            <a:alphaModFix/>
          </a:blip>
          <a:srcRect l="4914" t="17259" r="2526"/>
          <a:stretch/>
        </p:blipFill>
        <p:spPr>
          <a:xfrm>
            <a:off x="2155525" y="1445377"/>
            <a:ext cx="7401575" cy="4962150"/>
          </a:xfrm>
          <a:prstGeom prst="rect">
            <a:avLst/>
          </a:prstGeom>
          <a:noFill/>
          <a:ln>
            <a:noFill/>
          </a:ln>
        </p:spPr>
      </p:pic>
      <p:sp>
        <p:nvSpPr>
          <p:cNvPr id="662" name="Google Shape;662;g722d084bb0_3_0"/>
          <p:cNvSpPr txBox="1"/>
          <p:nvPr/>
        </p:nvSpPr>
        <p:spPr>
          <a:xfrm>
            <a:off x="3525300" y="568250"/>
            <a:ext cx="6740400" cy="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Methodology to Choose Base Classifier</a:t>
            </a:r>
            <a:endParaRPr sz="22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7220dfbf92_0_68"/>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68" name="Google Shape;668;g7220dfbf92_0_68"/>
          <p:cNvGrpSpPr/>
          <p:nvPr/>
        </p:nvGrpSpPr>
        <p:grpSpPr>
          <a:xfrm>
            <a:off x="2504037" y="375263"/>
            <a:ext cx="633300" cy="755186"/>
            <a:chOff x="3432729" y="337403"/>
            <a:chExt cx="633300" cy="755186"/>
          </a:xfrm>
        </p:grpSpPr>
        <p:sp>
          <p:nvSpPr>
            <p:cNvPr id="669" name="Google Shape;669;g7220dfbf92_0_68"/>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70" name="Google Shape;670;g7220dfbf92_0_68"/>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71" name="Google Shape;671;g7220dfbf92_0_68"/>
          <p:cNvSpPr txBox="1"/>
          <p:nvPr/>
        </p:nvSpPr>
        <p:spPr>
          <a:xfrm>
            <a:off x="3634464" y="241749"/>
            <a:ext cx="7622700" cy="120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3000" b="1" i="0" u="none" strike="noStrike" cap="none">
              <a:solidFill>
                <a:srgbClr val="FF0000"/>
              </a:solidFill>
            </a:endParaRPr>
          </a:p>
        </p:txBody>
      </p:sp>
      <p:pic>
        <p:nvPicPr>
          <p:cNvPr id="672" name="Google Shape;672;g7220dfbf92_0_68"/>
          <p:cNvPicPr preferRelativeResize="0"/>
          <p:nvPr/>
        </p:nvPicPr>
        <p:blipFill>
          <a:blip r:embed="rId3">
            <a:alphaModFix/>
          </a:blip>
          <a:stretch>
            <a:fillRect/>
          </a:stretch>
        </p:blipFill>
        <p:spPr>
          <a:xfrm>
            <a:off x="326150" y="1568454"/>
            <a:ext cx="9718251" cy="4418625"/>
          </a:xfrm>
          <a:prstGeom prst="rect">
            <a:avLst/>
          </a:prstGeom>
          <a:noFill/>
          <a:ln>
            <a:noFill/>
          </a:ln>
        </p:spPr>
      </p:pic>
      <p:sp>
        <p:nvSpPr>
          <p:cNvPr id="673" name="Google Shape;673;g7220dfbf92_0_68"/>
          <p:cNvSpPr txBox="1"/>
          <p:nvPr/>
        </p:nvSpPr>
        <p:spPr>
          <a:xfrm>
            <a:off x="9867125" y="2717700"/>
            <a:ext cx="2198400" cy="16737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PH" sz="2200">
                <a:solidFill>
                  <a:schemeClr val="dk1"/>
                </a:solidFill>
                <a:latin typeface="Lato"/>
                <a:ea typeface="Lato"/>
                <a:cs typeface="Lato"/>
                <a:sym typeface="Lato"/>
              </a:rPr>
              <a:t>Based on </a:t>
            </a:r>
            <a:r>
              <a:rPr lang="en-PH" sz="2200" b="1">
                <a:solidFill>
                  <a:schemeClr val="dk1"/>
                </a:solidFill>
                <a:highlight>
                  <a:srgbClr val="FFE599"/>
                </a:highlight>
                <a:latin typeface="Lato"/>
                <a:ea typeface="Lato"/>
                <a:cs typeface="Lato"/>
                <a:sym typeface="Lato"/>
              </a:rPr>
              <a:t>uncleaned text</a:t>
            </a:r>
            <a:r>
              <a:rPr lang="en-PH" sz="2200">
                <a:solidFill>
                  <a:schemeClr val="dk1"/>
                </a:solidFill>
                <a:latin typeface="Lato"/>
                <a:ea typeface="Lato"/>
                <a:cs typeface="Lato"/>
                <a:sym typeface="Lato"/>
              </a:rPr>
              <a:t> and </a:t>
            </a:r>
            <a:r>
              <a:rPr lang="en-PH" sz="2200" b="1">
                <a:solidFill>
                  <a:schemeClr val="dk1"/>
                </a:solidFill>
                <a:highlight>
                  <a:srgbClr val="FFE599"/>
                </a:highlight>
                <a:latin typeface="Lato"/>
                <a:ea typeface="Lato"/>
                <a:cs typeface="Lato"/>
                <a:sym typeface="Lato"/>
              </a:rPr>
              <a:t>untuned</a:t>
            </a:r>
            <a:r>
              <a:rPr lang="en-PH" sz="2200" b="1">
                <a:solidFill>
                  <a:schemeClr val="dk1"/>
                </a:solidFill>
                <a:latin typeface="Lato"/>
                <a:ea typeface="Lato"/>
                <a:cs typeface="Lato"/>
                <a:sym typeface="Lato"/>
              </a:rPr>
              <a:t> </a:t>
            </a:r>
            <a:r>
              <a:rPr lang="en-PH" sz="2200">
                <a:solidFill>
                  <a:schemeClr val="dk1"/>
                </a:solidFill>
                <a:latin typeface="Lato"/>
                <a:ea typeface="Lato"/>
                <a:cs typeface="Lato"/>
                <a:sym typeface="Lato"/>
              </a:rPr>
              <a:t>models.</a:t>
            </a:r>
            <a:endParaRPr sz="2200">
              <a:solidFill>
                <a:schemeClr val="dk1"/>
              </a:solidFill>
              <a:latin typeface="Lato"/>
              <a:ea typeface="Lato"/>
              <a:cs typeface="Lato"/>
              <a:sym typeface="Lato"/>
            </a:endParaRPr>
          </a:p>
        </p:txBody>
      </p:sp>
      <p:sp>
        <p:nvSpPr>
          <p:cNvPr id="674" name="Google Shape;674;g7220dfbf92_0_68"/>
          <p:cNvSpPr txBox="1"/>
          <p:nvPr/>
        </p:nvSpPr>
        <p:spPr>
          <a:xfrm>
            <a:off x="3525300" y="568250"/>
            <a:ext cx="4915200" cy="6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Results from Base Classifier</a:t>
            </a:r>
            <a:endParaRPr sz="22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7220dfbf92_0_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80" name="Google Shape;680;g7220dfbf92_0_0"/>
          <p:cNvGrpSpPr/>
          <p:nvPr/>
        </p:nvGrpSpPr>
        <p:grpSpPr>
          <a:xfrm>
            <a:off x="2504037" y="375263"/>
            <a:ext cx="633300" cy="755186"/>
            <a:chOff x="3432729" y="337403"/>
            <a:chExt cx="633300" cy="755186"/>
          </a:xfrm>
        </p:grpSpPr>
        <p:sp>
          <p:nvSpPr>
            <p:cNvPr id="681" name="Google Shape;681;g7220dfbf92_0_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82" name="Google Shape;682;g7220dfbf92_0_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83" name="Google Shape;683;g7220dfbf92_0_0"/>
          <p:cNvSpPr/>
          <p:nvPr/>
        </p:nvSpPr>
        <p:spPr>
          <a:xfrm>
            <a:off x="2737500" y="1714325"/>
            <a:ext cx="8759700" cy="49926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g7220dfbf92_0_0"/>
          <p:cNvSpPr txBox="1"/>
          <p:nvPr/>
        </p:nvSpPr>
        <p:spPr>
          <a:xfrm>
            <a:off x="3525300" y="5682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Methodology for Modelling</a:t>
            </a:r>
            <a:endParaRPr sz="3000" i="1">
              <a:solidFill>
                <a:schemeClr val="dk1"/>
              </a:solidFill>
              <a:latin typeface="Playfair Display"/>
              <a:ea typeface="Playfair Display"/>
              <a:cs typeface="Playfair Display"/>
              <a:sym typeface="Playfair Display"/>
            </a:endParaRPr>
          </a:p>
        </p:txBody>
      </p:sp>
      <p:pic>
        <p:nvPicPr>
          <p:cNvPr id="685" name="Google Shape;685;g7220dfbf92_0_0"/>
          <p:cNvPicPr preferRelativeResize="0"/>
          <p:nvPr/>
        </p:nvPicPr>
        <p:blipFill>
          <a:blip r:embed="rId3">
            <a:alphaModFix/>
          </a:blip>
          <a:stretch>
            <a:fillRect/>
          </a:stretch>
        </p:blipFill>
        <p:spPr>
          <a:xfrm>
            <a:off x="933200" y="1327700"/>
            <a:ext cx="10325576" cy="537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722d084bb0_3_18"/>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691" name="Google Shape;691;g722d084bb0_3_18"/>
          <p:cNvGrpSpPr/>
          <p:nvPr/>
        </p:nvGrpSpPr>
        <p:grpSpPr>
          <a:xfrm>
            <a:off x="2504037" y="375263"/>
            <a:ext cx="633300" cy="755186"/>
            <a:chOff x="3432729" y="337403"/>
            <a:chExt cx="633300" cy="755186"/>
          </a:xfrm>
        </p:grpSpPr>
        <p:sp>
          <p:nvSpPr>
            <p:cNvPr id="692" name="Google Shape;692;g722d084bb0_3_18"/>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693" name="Google Shape;693;g722d084bb0_3_18"/>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694" name="Google Shape;694;g722d084bb0_3_18"/>
          <p:cNvSpPr txBox="1"/>
          <p:nvPr/>
        </p:nvSpPr>
        <p:spPr>
          <a:xfrm>
            <a:off x="3525300" y="5682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KNN Parameters</a:t>
            </a:r>
            <a:endParaRPr sz="2200" i="1">
              <a:solidFill>
                <a:schemeClr val="dk1"/>
              </a:solidFill>
              <a:latin typeface="Playfair Display"/>
              <a:ea typeface="Playfair Display"/>
              <a:cs typeface="Playfair Display"/>
              <a:sym typeface="Playfair Display"/>
            </a:endParaRPr>
          </a:p>
        </p:txBody>
      </p:sp>
      <p:graphicFrame>
        <p:nvGraphicFramePr>
          <p:cNvPr id="695" name="Google Shape;695;g722d084bb0_3_18"/>
          <p:cNvGraphicFramePr/>
          <p:nvPr/>
        </p:nvGraphicFramePr>
        <p:xfrm>
          <a:off x="823700" y="2510850"/>
          <a:ext cx="3000000" cy="3000000"/>
        </p:xfrm>
        <a:graphic>
          <a:graphicData uri="http://schemas.openxmlformats.org/drawingml/2006/table">
            <a:tbl>
              <a:tblPr>
                <a:noFill/>
                <a:tableStyleId>{FE6DA515-05E2-458A-BEED-10015A333842}</a:tableStyleId>
              </a:tblPr>
              <a:tblGrid>
                <a:gridCol w="1625925">
                  <a:extLst>
                    <a:ext uri="{9D8B030D-6E8A-4147-A177-3AD203B41FA5}">
                      <a16:colId xmlns:a16="http://schemas.microsoft.com/office/drawing/2014/main" val="20000"/>
                    </a:ext>
                  </a:extLst>
                </a:gridCol>
                <a:gridCol w="43297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PH" sz="1800" b="1">
                          <a:latin typeface="Lato"/>
                          <a:ea typeface="Lato"/>
                          <a:cs typeface="Lato"/>
                          <a:sym typeface="Lato"/>
                        </a:rPr>
                        <a:t>Parameters</a:t>
                      </a:r>
                      <a:endParaRPr sz="1800" b="1">
                        <a:latin typeface="Lato"/>
                        <a:ea typeface="Lato"/>
                        <a:cs typeface="Lato"/>
                        <a:sym typeface="Lato"/>
                      </a:endParaRPr>
                    </a:p>
                  </a:txBody>
                  <a:tcPr marL="91425" marR="91425" marT="91425" marB="91425">
                    <a:solidFill>
                      <a:srgbClr val="A4C2F4"/>
                    </a:solidFill>
                  </a:tcPr>
                </a:tc>
                <a:tc>
                  <a:txBody>
                    <a:bodyPr/>
                    <a:lstStyle/>
                    <a:p>
                      <a:pPr marL="0" lvl="0" indent="0" algn="l" rtl="0">
                        <a:spcBef>
                          <a:spcPts val="0"/>
                        </a:spcBef>
                        <a:spcAft>
                          <a:spcPts val="0"/>
                        </a:spcAft>
                        <a:buNone/>
                      </a:pPr>
                      <a:r>
                        <a:rPr lang="en-PH" sz="1800" b="1">
                          <a:latin typeface="Lato"/>
                          <a:ea typeface="Lato"/>
                          <a:cs typeface="Lato"/>
                          <a:sym typeface="Lato"/>
                        </a:rPr>
                        <a:t>Values</a:t>
                      </a:r>
                      <a:endParaRPr sz="1800" b="1">
                        <a:latin typeface="Lato"/>
                        <a:ea typeface="Lato"/>
                        <a:cs typeface="Lato"/>
                        <a:sym typeface="Lato"/>
                      </a:endParaRPr>
                    </a:p>
                  </a:txBody>
                  <a:tcPr marL="91425" marR="91425" marT="91425" marB="91425">
                    <a:solidFill>
                      <a:srgbClr val="A4C2F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PH" sz="1800">
                          <a:latin typeface="Lato"/>
                          <a:ea typeface="Lato"/>
                          <a:cs typeface="Lato"/>
                          <a:sym typeface="Lato"/>
                        </a:rPr>
                        <a:t>weights</a:t>
                      </a:r>
                      <a:endParaRPr sz="18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uniform, distance</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PH" sz="1800">
                          <a:latin typeface="Lato"/>
                          <a:ea typeface="Lato"/>
                          <a:cs typeface="Lato"/>
                          <a:sym typeface="Lato"/>
                        </a:rPr>
                        <a:t>metric</a:t>
                      </a:r>
                      <a:endParaRPr sz="18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euclidean, manhattan, minikowski</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PH" sz="1800">
                          <a:latin typeface="Lato"/>
                          <a:ea typeface="Lato"/>
                          <a:cs typeface="Lato"/>
                          <a:sym typeface="Lato"/>
                        </a:rPr>
                        <a:t>algorithm</a:t>
                      </a:r>
                      <a:endParaRPr sz="18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auto, ball_tree, kd_tree,brute</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bl>
          </a:graphicData>
        </a:graphic>
      </p:graphicFrame>
      <p:sp>
        <p:nvSpPr>
          <p:cNvPr id="696" name="Google Shape;696;g722d084bb0_3_18"/>
          <p:cNvSpPr txBox="1"/>
          <p:nvPr/>
        </p:nvSpPr>
        <p:spPr>
          <a:xfrm>
            <a:off x="6904650" y="2717700"/>
            <a:ext cx="5141400" cy="12687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PH" sz="2200">
                <a:solidFill>
                  <a:schemeClr val="dk1"/>
                </a:solidFill>
                <a:latin typeface="Lato Light"/>
                <a:ea typeface="Lato Light"/>
                <a:cs typeface="Lato Light"/>
                <a:sym typeface="Lato Light"/>
              </a:rPr>
              <a:t>List of parameters and values to tune the model using </a:t>
            </a:r>
            <a:r>
              <a:rPr lang="en-PH" sz="2200" b="1">
                <a:solidFill>
                  <a:schemeClr val="dk1"/>
                </a:solidFill>
                <a:latin typeface="Lato"/>
                <a:ea typeface="Lato"/>
                <a:cs typeface="Lato"/>
                <a:sym typeface="Lato"/>
              </a:rPr>
              <a:t>RandomizedSearchCV </a:t>
            </a:r>
            <a:r>
              <a:rPr lang="en-PH" sz="2200">
                <a:solidFill>
                  <a:schemeClr val="dk1"/>
                </a:solidFill>
                <a:latin typeface="Lato Light"/>
                <a:ea typeface="Lato Light"/>
                <a:cs typeface="Lato Light"/>
                <a:sym typeface="Lato Light"/>
              </a:rPr>
              <a:t>against F1_Macro</a:t>
            </a:r>
            <a:endParaRPr sz="2200">
              <a:solidFill>
                <a:schemeClr val="dk1"/>
              </a:solidFill>
              <a:latin typeface="Lato Light"/>
              <a:ea typeface="Lato Light"/>
              <a:cs typeface="Lato Light"/>
              <a:sym typeface="La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82adae0b08_0_4"/>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702" name="Google Shape;702;g82adae0b08_0_4"/>
          <p:cNvGrpSpPr/>
          <p:nvPr/>
        </p:nvGrpSpPr>
        <p:grpSpPr>
          <a:xfrm>
            <a:off x="2504037" y="375263"/>
            <a:ext cx="633300" cy="755186"/>
            <a:chOff x="3432729" y="337403"/>
            <a:chExt cx="633300" cy="755186"/>
          </a:xfrm>
        </p:grpSpPr>
        <p:sp>
          <p:nvSpPr>
            <p:cNvPr id="703" name="Google Shape;703;g82adae0b08_0_4"/>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04" name="Google Shape;704;g82adae0b08_0_4"/>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705" name="Google Shape;705;g82adae0b08_0_4"/>
          <p:cNvSpPr txBox="1"/>
          <p:nvPr/>
        </p:nvSpPr>
        <p:spPr>
          <a:xfrm>
            <a:off x="3525300" y="5682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Three Approaches for Modelling</a:t>
            </a:r>
            <a:endParaRPr sz="2200" i="1">
              <a:solidFill>
                <a:schemeClr val="dk1"/>
              </a:solidFill>
              <a:latin typeface="Playfair Display"/>
              <a:ea typeface="Playfair Display"/>
              <a:cs typeface="Playfair Display"/>
              <a:sym typeface="Playfair Display"/>
            </a:endParaRPr>
          </a:p>
        </p:txBody>
      </p:sp>
      <p:graphicFrame>
        <p:nvGraphicFramePr>
          <p:cNvPr id="706" name="Google Shape;706;g82adae0b08_0_4"/>
          <p:cNvGraphicFramePr/>
          <p:nvPr/>
        </p:nvGraphicFramePr>
        <p:xfrm>
          <a:off x="952500" y="2168025"/>
          <a:ext cx="3000000" cy="3000000"/>
        </p:xfrm>
        <a:graphic>
          <a:graphicData uri="http://schemas.openxmlformats.org/drawingml/2006/table">
            <a:tbl>
              <a:tblPr>
                <a:noFill/>
                <a:tableStyleId>{FE6DA515-05E2-458A-BEED-10015A333842}</a:tableStyleId>
              </a:tblPr>
              <a:tblGrid>
                <a:gridCol w="1604275">
                  <a:extLst>
                    <a:ext uri="{9D8B030D-6E8A-4147-A177-3AD203B41FA5}">
                      <a16:colId xmlns:a16="http://schemas.microsoft.com/office/drawing/2014/main" val="20000"/>
                    </a:ext>
                  </a:extLst>
                </a:gridCol>
                <a:gridCol w="86827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PH" sz="1800" b="1">
                          <a:latin typeface="Lato"/>
                          <a:ea typeface="Lato"/>
                          <a:cs typeface="Lato"/>
                          <a:sym typeface="Lato"/>
                        </a:rPr>
                        <a:t>Approach</a:t>
                      </a:r>
                      <a:endParaRPr sz="1800" b="1">
                        <a:latin typeface="Lato"/>
                        <a:ea typeface="Lato"/>
                        <a:cs typeface="Lato"/>
                        <a:sym typeface="Lato"/>
                      </a:endParaRPr>
                    </a:p>
                  </a:txBody>
                  <a:tcPr marL="91425" marR="91425" marT="91425" marB="91425">
                    <a:solidFill>
                      <a:srgbClr val="A4C2F4"/>
                    </a:solidFill>
                  </a:tcPr>
                </a:tc>
                <a:tc>
                  <a:txBody>
                    <a:bodyPr/>
                    <a:lstStyle/>
                    <a:p>
                      <a:pPr marL="0" lvl="0" indent="0" algn="l" rtl="0">
                        <a:spcBef>
                          <a:spcPts val="0"/>
                        </a:spcBef>
                        <a:spcAft>
                          <a:spcPts val="0"/>
                        </a:spcAft>
                        <a:buNone/>
                      </a:pPr>
                      <a:r>
                        <a:rPr lang="en-PH" sz="1800" b="1">
                          <a:latin typeface="Lato"/>
                          <a:ea typeface="Lato"/>
                          <a:cs typeface="Lato"/>
                          <a:sym typeface="Lato"/>
                        </a:rPr>
                        <a:t>Definition</a:t>
                      </a:r>
                      <a:endParaRPr sz="1800" b="1">
                        <a:latin typeface="Lato"/>
                        <a:ea typeface="Lato"/>
                        <a:cs typeface="Lato"/>
                        <a:sym typeface="Lato"/>
                      </a:endParaRPr>
                    </a:p>
                  </a:txBody>
                  <a:tcPr marL="91425" marR="91425" marT="91425" marB="91425">
                    <a:solidFill>
                      <a:srgbClr val="A4C2F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PH" sz="1800" b="1">
                          <a:latin typeface="Lato"/>
                          <a:ea typeface="Lato"/>
                          <a:cs typeface="Lato"/>
                          <a:sym typeface="Lato"/>
                        </a:rPr>
                        <a:t>All Words</a:t>
                      </a:r>
                      <a:endParaRPr sz="18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All words mentioned by students</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PH" sz="1800" b="1">
                          <a:latin typeface="Lato"/>
                          <a:ea typeface="Lato"/>
                          <a:cs typeface="Lato"/>
                          <a:sym typeface="Lato"/>
                        </a:rPr>
                        <a:t>Common Words</a:t>
                      </a:r>
                      <a:endParaRPr sz="18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Common words are words that </a:t>
                      </a:r>
                      <a:r>
                        <a:rPr lang="en-PH" sz="1800" b="1">
                          <a:latin typeface="Lato"/>
                          <a:ea typeface="Lato"/>
                          <a:cs typeface="Lato"/>
                          <a:sym typeface="Lato"/>
                        </a:rPr>
                        <a:t>occur more than the median word count</a:t>
                      </a:r>
                      <a:r>
                        <a:rPr lang="en-PH" sz="1800">
                          <a:latin typeface="Lato"/>
                          <a:ea typeface="Lato"/>
                          <a:cs typeface="Lato"/>
                          <a:sym typeface="Lato"/>
                        </a:rPr>
                        <a:t> of the training dataset</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PH" sz="1800" b="1">
                          <a:latin typeface="Lato"/>
                          <a:ea typeface="Lato"/>
                          <a:cs typeface="Lato"/>
                          <a:sym typeface="Lato"/>
                        </a:rPr>
                        <a:t>Rare Words</a:t>
                      </a:r>
                      <a:endParaRPr sz="18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PH" sz="1800">
                          <a:latin typeface="Lato"/>
                          <a:ea typeface="Lato"/>
                          <a:cs typeface="Lato"/>
                          <a:sym typeface="Lato"/>
                        </a:rPr>
                        <a:t>Rare words are words that </a:t>
                      </a:r>
                      <a:r>
                        <a:rPr lang="en-PH" sz="1800" b="1">
                          <a:latin typeface="Lato"/>
                          <a:ea typeface="Lato"/>
                          <a:cs typeface="Lato"/>
                          <a:sym typeface="Lato"/>
                        </a:rPr>
                        <a:t>occur less which is lesser than or equals to the median word count</a:t>
                      </a:r>
                      <a:r>
                        <a:rPr lang="en-PH" sz="1800">
                          <a:latin typeface="Lato"/>
                          <a:ea typeface="Lato"/>
                          <a:cs typeface="Lato"/>
                          <a:sym typeface="Lato"/>
                        </a:rPr>
                        <a:t> of the training dataset.</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bl>
          </a:graphicData>
        </a:graphic>
      </p:graphicFrame>
      <p:sp>
        <p:nvSpPr>
          <p:cNvPr id="707" name="Google Shape;707;g82adae0b08_0_4"/>
          <p:cNvSpPr txBox="1"/>
          <p:nvPr/>
        </p:nvSpPr>
        <p:spPr>
          <a:xfrm>
            <a:off x="2290050" y="5003725"/>
            <a:ext cx="7611900" cy="8310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n-PH" sz="2200" b="1">
                <a:solidFill>
                  <a:schemeClr val="dk1"/>
                </a:solidFill>
                <a:latin typeface="Lato"/>
                <a:ea typeface="Lato"/>
                <a:cs typeface="Lato"/>
                <a:sym typeface="Lato"/>
              </a:rPr>
              <a:t>Reason</a:t>
            </a:r>
            <a:r>
              <a:rPr lang="en-PH" sz="2200">
                <a:solidFill>
                  <a:schemeClr val="dk1"/>
                </a:solidFill>
                <a:latin typeface="Lato Light"/>
                <a:ea typeface="Lato Light"/>
                <a:cs typeface="Lato Light"/>
                <a:sym typeface="Lato Light"/>
              </a:rPr>
              <a:t>: Around 6700 vocabularies, evaluate whether there are words which are adding noise to our model</a:t>
            </a:r>
            <a:endParaRPr sz="2200">
              <a:solidFill>
                <a:schemeClr val="dk1"/>
              </a:solidFill>
              <a:latin typeface="Lato Light"/>
              <a:ea typeface="Lato Light"/>
              <a:cs typeface="Lato Light"/>
              <a:sym typeface="La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8"/>
          <p:cNvSpPr txBox="1"/>
          <p:nvPr/>
        </p:nvSpPr>
        <p:spPr>
          <a:xfrm>
            <a:off x="482939" y="337403"/>
            <a:ext cx="202098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713" name="Google Shape;713;p18"/>
          <p:cNvGrpSpPr/>
          <p:nvPr/>
        </p:nvGrpSpPr>
        <p:grpSpPr>
          <a:xfrm>
            <a:off x="2503924" y="375263"/>
            <a:ext cx="633413" cy="755276"/>
            <a:chOff x="3432616" y="337403"/>
            <a:chExt cx="633413" cy="755276"/>
          </a:xfrm>
        </p:grpSpPr>
        <p:sp>
          <p:nvSpPr>
            <p:cNvPr id="714" name="Google Shape;714;p18"/>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15" name="Google Shape;715;p18"/>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716" name="Google Shape;716;p18"/>
          <p:cNvSpPr txBox="1"/>
          <p:nvPr/>
        </p:nvSpPr>
        <p:spPr>
          <a:xfrm>
            <a:off x="3525300" y="5682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Result Analysis (What worked well?)</a:t>
            </a:r>
            <a:endParaRPr sz="3000" i="1">
              <a:solidFill>
                <a:schemeClr val="dk1"/>
              </a:solidFill>
              <a:latin typeface="Playfair Display"/>
              <a:ea typeface="Playfair Display"/>
              <a:cs typeface="Playfair Display"/>
              <a:sym typeface="Playfair Display"/>
            </a:endParaRPr>
          </a:p>
        </p:txBody>
      </p:sp>
      <p:sp>
        <p:nvSpPr>
          <p:cNvPr id="717" name="Google Shape;717;p18"/>
          <p:cNvSpPr txBox="1"/>
          <p:nvPr/>
        </p:nvSpPr>
        <p:spPr>
          <a:xfrm>
            <a:off x="8131075" y="2047150"/>
            <a:ext cx="3789000" cy="30105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PH" sz="2200" b="1">
                <a:solidFill>
                  <a:schemeClr val="dk1"/>
                </a:solidFill>
                <a:latin typeface="Lato"/>
                <a:ea typeface="Lato"/>
                <a:cs typeface="Lato"/>
                <a:sym typeface="Lato"/>
              </a:rPr>
              <a:t>Best Model based on F1 Macro:</a:t>
            </a:r>
            <a:r>
              <a:rPr lang="en-PH" sz="2200">
                <a:solidFill>
                  <a:schemeClr val="dk1"/>
                </a:solidFill>
                <a:latin typeface="Lato"/>
                <a:ea typeface="Lato"/>
                <a:cs typeface="Lato"/>
                <a:sym typeface="Lato"/>
              </a:rPr>
              <a:t> </a:t>
            </a:r>
            <a:r>
              <a:rPr lang="en-PH" sz="2200">
                <a:solidFill>
                  <a:schemeClr val="dk1"/>
                </a:solidFill>
                <a:latin typeface="Lato Light"/>
                <a:ea typeface="Lato Light"/>
                <a:cs typeface="Lato Light"/>
                <a:sym typeface="Lato Light"/>
              </a:rPr>
              <a:t>All Words Approach</a:t>
            </a:r>
            <a:endParaRPr sz="22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None/>
            </a:pPr>
            <a:endParaRPr sz="2200">
              <a:solidFill>
                <a:schemeClr val="dk1"/>
              </a:solidFill>
              <a:latin typeface="Lato"/>
              <a:ea typeface="Lato"/>
              <a:cs typeface="Lato"/>
              <a:sym typeface="Lato"/>
            </a:endParaRPr>
          </a:p>
          <a:p>
            <a:pPr marL="0" lvl="0" indent="0" algn="l" rtl="0">
              <a:lnSpc>
                <a:spcPct val="107916"/>
              </a:lnSpc>
              <a:spcBef>
                <a:spcPts val="800"/>
              </a:spcBef>
              <a:spcAft>
                <a:spcPts val="0"/>
              </a:spcAft>
              <a:buNone/>
            </a:pPr>
            <a:r>
              <a:rPr lang="en-PH" sz="2200" b="1">
                <a:solidFill>
                  <a:schemeClr val="dk1"/>
                </a:solidFill>
                <a:latin typeface="Lato"/>
                <a:ea typeface="Lato"/>
                <a:cs typeface="Lato"/>
                <a:sym typeface="Lato"/>
              </a:rPr>
              <a:t>Common Features that appears in all approaches:</a:t>
            </a:r>
            <a:endParaRPr sz="2200" b="1">
              <a:solidFill>
                <a:schemeClr val="dk1"/>
              </a:solidFill>
              <a:latin typeface="Lato"/>
              <a:ea typeface="Lato"/>
              <a:cs typeface="Lato"/>
              <a:sym typeface="Lato"/>
            </a:endParaRPr>
          </a:p>
          <a:p>
            <a:pPr marL="457200" lvl="0" indent="-368300" algn="l" rtl="0">
              <a:lnSpc>
                <a:spcPct val="107916"/>
              </a:lnSpc>
              <a:spcBef>
                <a:spcPts val="800"/>
              </a:spcBef>
              <a:spcAft>
                <a:spcPts val="0"/>
              </a:spcAft>
              <a:buClr>
                <a:schemeClr val="dk1"/>
              </a:buClr>
              <a:buSzPts val="2200"/>
              <a:buFont typeface="Lato Light"/>
              <a:buAutoNum type="arabicParenR"/>
            </a:pPr>
            <a:r>
              <a:rPr lang="en-PH" sz="2200">
                <a:solidFill>
                  <a:schemeClr val="dk1"/>
                </a:solidFill>
                <a:latin typeface="Lato Light"/>
                <a:ea typeface="Lato Light"/>
                <a:cs typeface="Lato Light"/>
                <a:sym typeface="Lato Light"/>
              </a:rPr>
              <a:t>Fuzzy similarity</a:t>
            </a:r>
            <a:endParaRPr sz="2200">
              <a:solidFill>
                <a:schemeClr val="dk1"/>
              </a:solidFill>
              <a:latin typeface="Lato Light"/>
              <a:ea typeface="Lato Light"/>
              <a:cs typeface="Lato Light"/>
              <a:sym typeface="Lato Light"/>
            </a:endParaRPr>
          </a:p>
          <a:p>
            <a:pPr marL="457200" lvl="0" indent="-368300" algn="l" rtl="0">
              <a:lnSpc>
                <a:spcPct val="107916"/>
              </a:lnSpc>
              <a:spcBef>
                <a:spcPts val="0"/>
              </a:spcBef>
              <a:spcAft>
                <a:spcPts val="0"/>
              </a:spcAft>
              <a:buClr>
                <a:schemeClr val="dk1"/>
              </a:buClr>
              <a:buSzPts val="2200"/>
              <a:buFont typeface="Lato Light"/>
              <a:buAutoNum type="arabicParenR"/>
            </a:pPr>
            <a:r>
              <a:rPr lang="en-PH" sz="2200">
                <a:solidFill>
                  <a:schemeClr val="dk1"/>
                </a:solidFill>
                <a:latin typeface="Lato Light"/>
                <a:ea typeface="Lato Light"/>
                <a:cs typeface="Lato Light"/>
                <a:sym typeface="Lato Light"/>
              </a:rPr>
              <a:t>Topic Modelling</a:t>
            </a:r>
            <a:endParaRPr sz="2200">
              <a:solidFill>
                <a:schemeClr val="dk1"/>
              </a:solidFill>
              <a:latin typeface="Lato Light"/>
              <a:ea typeface="Lato Light"/>
              <a:cs typeface="Lato Light"/>
              <a:sym typeface="Lato Light"/>
            </a:endParaRPr>
          </a:p>
        </p:txBody>
      </p:sp>
      <p:pic>
        <p:nvPicPr>
          <p:cNvPr id="718" name="Google Shape;718;p18"/>
          <p:cNvPicPr preferRelativeResize="0"/>
          <p:nvPr/>
        </p:nvPicPr>
        <p:blipFill>
          <a:blip r:embed="rId3">
            <a:alphaModFix/>
          </a:blip>
          <a:stretch>
            <a:fillRect/>
          </a:stretch>
        </p:blipFill>
        <p:spPr>
          <a:xfrm>
            <a:off x="303000" y="1568450"/>
            <a:ext cx="7555124" cy="4279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9"/>
          <p:cNvSpPr txBox="1"/>
          <p:nvPr/>
        </p:nvSpPr>
        <p:spPr>
          <a:xfrm>
            <a:off x="482939" y="337403"/>
            <a:ext cx="202098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724" name="Google Shape;724;p19"/>
          <p:cNvGrpSpPr/>
          <p:nvPr/>
        </p:nvGrpSpPr>
        <p:grpSpPr>
          <a:xfrm>
            <a:off x="2503924" y="375263"/>
            <a:ext cx="633413" cy="755276"/>
            <a:chOff x="3432616" y="337403"/>
            <a:chExt cx="633413" cy="755276"/>
          </a:xfrm>
        </p:grpSpPr>
        <p:sp>
          <p:nvSpPr>
            <p:cNvPr id="725" name="Google Shape;725;p19"/>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26" name="Google Shape;726;p19"/>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727" name="Google Shape;727;p19"/>
          <p:cNvPicPr preferRelativeResize="0"/>
          <p:nvPr/>
        </p:nvPicPr>
        <p:blipFill>
          <a:blip r:embed="rId3">
            <a:alphaModFix/>
          </a:blip>
          <a:stretch>
            <a:fillRect/>
          </a:stretch>
        </p:blipFill>
        <p:spPr>
          <a:xfrm>
            <a:off x="60675" y="1841787"/>
            <a:ext cx="12070625" cy="2568425"/>
          </a:xfrm>
          <a:prstGeom prst="rect">
            <a:avLst/>
          </a:prstGeom>
          <a:noFill/>
          <a:ln>
            <a:noFill/>
          </a:ln>
        </p:spPr>
      </p:pic>
      <p:sp>
        <p:nvSpPr>
          <p:cNvPr id="728" name="Google Shape;728;p19"/>
          <p:cNvSpPr txBox="1"/>
          <p:nvPr/>
        </p:nvSpPr>
        <p:spPr>
          <a:xfrm>
            <a:off x="625825" y="4869275"/>
            <a:ext cx="11289300" cy="1118700"/>
          </a:xfrm>
          <a:prstGeom prst="rect">
            <a:avLst/>
          </a:prstGeom>
          <a:noFill/>
          <a:ln w="9525" cap="flat" cmpd="sng">
            <a:solidFill>
              <a:schemeClr val="accent2"/>
            </a:solidFill>
            <a:prstDash val="dash"/>
            <a:round/>
            <a:headEnd type="none" w="sm" len="sm"/>
            <a:tailEnd type="none" w="sm" len="sm"/>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dk1"/>
              </a:buClr>
              <a:buSzPts val="2000"/>
              <a:buFont typeface="Playfair Display"/>
              <a:buChar char="-"/>
            </a:pPr>
            <a:r>
              <a:rPr lang="en-PH" sz="2000">
                <a:solidFill>
                  <a:schemeClr val="dk1"/>
                </a:solidFill>
                <a:latin typeface="Lato Light"/>
                <a:ea typeface="Lato Light"/>
                <a:cs typeface="Lato Light"/>
                <a:sym typeface="Lato Light"/>
              </a:rPr>
              <a:t>6 out of 12 students are </a:t>
            </a:r>
            <a:r>
              <a:rPr lang="en-PH" sz="2000" b="1">
                <a:solidFill>
                  <a:schemeClr val="dk1"/>
                </a:solidFill>
                <a:highlight>
                  <a:srgbClr val="FFE599"/>
                </a:highlight>
                <a:latin typeface="Lato"/>
                <a:ea typeface="Lato"/>
                <a:cs typeface="Lato"/>
                <a:sym typeface="Lato"/>
              </a:rPr>
              <a:t>misclassified</a:t>
            </a:r>
            <a:r>
              <a:rPr lang="en-PH" sz="2000">
                <a:solidFill>
                  <a:schemeClr val="dk1"/>
                </a:solidFill>
                <a:latin typeface="Lato Light"/>
                <a:ea typeface="Lato Light"/>
                <a:cs typeface="Lato Light"/>
                <a:sym typeface="Lato Light"/>
              </a:rPr>
              <a:t>.</a:t>
            </a:r>
            <a:endParaRPr sz="2000">
              <a:solidFill>
                <a:schemeClr val="dk1"/>
              </a:solidFill>
              <a:latin typeface="Lato Light"/>
              <a:ea typeface="Lato Light"/>
              <a:cs typeface="Lato Light"/>
              <a:sym typeface="Lato Light"/>
            </a:endParaRPr>
          </a:p>
          <a:p>
            <a:pPr marL="457200" marR="0" lvl="0" indent="-355600" algn="l" rtl="0">
              <a:lnSpc>
                <a:spcPct val="100000"/>
              </a:lnSpc>
              <a:spcBef>
                <a:spcPts val="0"/>
              </a:spcBef>
              <a:spcAft>
                <a:spcPts val="0"/>
              </a:spcAft>
              <a:buClr>
                <a:schemeClr val="dk1"/>
              </a:buClr>
              <a:buSzPts val="2000"/>
              <a:buFont typeface="Playfair Display"/>
              <a:buChar char="-"/>
            </a:pPr>
            <a:r>
              <a:rPr lang="en-PH" sz="2000">
                <a:solidFill>
                  <a:schemeClr val="dk1"/>
                </a:solidFill>
                <a:latin typeface="Lato Light"/>
                <a:ea typeface="Lato Light"/>
                <a:cs typeface="Lato Light"/>
                <a:sym typeface="Lato Light"/>
              </a:rPr>
              <a:t>Out of the 6 students, only 2 students were </a:t>
            </a:r>
            <a:r>
              <a:rPr lang="en-PH" sz="2000" b="1">
                <a:solidFill>
                  <a:schemeClr val="dk1"/>
                </a:solidFill>
                <a:highlight>
                  <a:srgbClr val="FFE599"/>
                </a:highlight>
                <a:latin typeface="Lato"/>
                <a:ea typeface="Lato"/>
                <a:cs typeface="Lato"/>
                <a:sym typeface="Lato"/>
              </a:rPr>
              <a:t>overestimated </a:t>
            </a:r>
            <a:r>
              <a:rPr lang="en-PH" sz="2000">
                <a:solidFill>
                  <a:schemeClr val="dk1"/>
                </a:solidFill>
                <a:latin typeface="Lato Light"/>
                <a:ea typeface="Lato Light"/>
                <a:cs typeface="Lato Light"/>
                <a:sym typeface="Lato Light"/>
              </a:rPr>
              <a:t>as </a:t>
            </a:r>
            <a:r>
              <a:rPr lang="en-PH" sz="2000" b="1">
                <a:solidFill>
                  <a:schemeClr val="dk1"/>
                </a:solidFill>
                <a:highlight>
                  <a:srgbClr val="FFE599"/>
                </a:highlight>
                <a:latin typeface="Lato"/>
                <a:ea typeface="Lato"/>
                <a:cs typeface="Lato"/>
                <a:sym typeface="Lato"/>
              </a:rPr>
              <a:t>strong-performing</a:t>
            </a:r>
            <a:r>
              <a:rPr lang="en-PH" sz="2000" b="1">
                <a:solidFill>
                  <a:schemeClr val="dk1"/>
                </a:solidFill>
                <a:latin typeface="Lato"/>
                <a:ea typeface="Lato"/>
                <a:cs typeface="Lato"/>
                <a:sym typeface="Lato"/>
              </a:rPr>
              <a:t> </a:t>
            </a:r>
            <a:r>
              <a:rPr lang="en-PH" sz="2000">
                <a:solidFill>
                  <a:schemeClr val="dk1"/>
                </a:solidFill>
                <a:latin typeface="Lato Light"/>
                <a:ea typeface="Lato Light"/>
                <a:cs typeface="Lato Light"/>
                <a:sym typeface="Lato Light"/>
              </a:rPr>
              <a:t>students.</a:t>
            </a:r>
            <a:endParaRPr sz="2000">
              <a:solidFill>
                <a:schemeClr val="dk1"/>
              </a:solidFill>
              <a:latin typeface="Lato Light"/>
              <a:ea typeface="Lato Light"/>
              <a:cs typeface="Lato Light"/>
              <a:sym typeface="Lato Light"/>
            </a:endParaRPr>
          </a:p>
          <a:p>
            <a:pPr marL="457200" marR="0" lvl="0" indent="-355600" algn="l" rtl="0">
              <a:lnSpc>
                <a:spcPct val="100000"/>
              </a:lnSpc>
              <a:spcBef>
                <a:spcPts val="0"/>
              </a:spcBef>
              <a:spcAft>
                <a:spcPts val="0"/>
              </a:spcAft>
              <a:buClr>
                <a:schemeClr val="dk1"/>
              </a:buClr>
              <a:buSzPts val="2000"/>
              <a:buFont typeface="Playfair Display"/>
              <a:buChar char="-"/>
            </a:pPr>
            <a:r>
              <a:rPr lang="en-PH" sz="2000">
                <a:solidFill>
                  <a:schemeClr val="dk1"/>
                </a:solidFill>
                <a:latin typeface="Lato Light"/>
                <a:ea typeface="Lato Light"/>
                <a:cs typeface="Lato Light"/>
                <a:sym typeface="Lato Light"/>
              </a:rPr>
              <a:t>Model is decent as it is not </a:t>
            </a:r>
            <a:r>
              <a:rPr lang="en-PH" sz="2000" b="1">
                <a:solidFill>
                  <a:schemeClr val="dk1"/>
                </a:solidFill>
                <a:highlight>
                  <a:srgbClr val="FFE599"/>
                </a:highlight>
                <a:latin typeface="Lato"/>
                <a:ea typeface="Lato"/>
                <a:cs typeface="Lato"/>
                <a:sym typeface="Lato"/>
              </a:rPr>
              <a:t>overestimating </a:t>
            </a:r>
            <a:r>
              <a:rPr lang="en-PH" sz="2000">
                <a:solidFill>
                  <a:schemeClr val="dk1"/>
                </a:solidFill>
                <a:latin typeface="Lato Light"/>
                <a:ea typeface="Lato Light"/>
                <a:cs typeface="Lato Light"/>
                <a:sym typeface="Lato Light"/>
              </a:rPr>
              <a:t> too many </a:t>
            </a:r>
            <a:r>
              <a:rPr lang="en-PH" sz="2000" b="1">
                <a:solidFill>
                  <a:schemeClr val="dk1"/>
                </a:solidFill>
                <a:highlight>
                  <a:srgbClr val="FFE599"/>
                </a:highlight>
                <a:latin typeface="Lato"/>
                <a:ea typeface="Lato"/>
                <a:cs typeface="Lato"/>
                <a:sym typeface="Lato"/>
              </a:rPr>
              <a:t>weak students as strong students.</a:t>
            </a:r>
            <a:endParaRPr sz="2000" b="1">
              <a:solidFill>
                <a:schemeClr val="dk1"/>
              </a:solidFill>
              <a:latin typeface="Lato"/>
              <a:ea typeface="Lato"/>
              <a:cs typeface="Lato"/>
              <a:sym typeface="Lato"/>
            </a:endParaRPr>
          </a:p>
        </p:txBody>
      </p:sp>
      <p:sp>
        <p:nvSpPr>
          <p:cNvPr id="729" name="Google Shape;729;p19"/>
          <p:cNvSpPr txBox="1"/>
          <p:nvPr/>
        </p:nvSpPr>
        <p:spPr>
          <a:xfrm>
            <a:off x="3525300" y="5682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Error Analysis (What didn’t work well?)</a:t>
            </a:r>
            <a:endParaRPr sz="3000" i="1">
              <a:solidFill>
                <a:schemeClr val="dk1"/>
              </a:solidFill>
              <a:latin typeface="Playfair Display"/>
              <a:ea typeface="Playfair Display"/>
              <a:cs typeface="Playfair Display"/>
              <a:sym typeface="Playfair Display"/>
            </a:endParaRPr>
          </a:p>
        </p:txBody>
      </p:sp>
      <p:sp>
        <p:nvSpPr>
          <p:cNvPr id="730" name="Google Shape;730;p19"/>
          <p:cNvSpPr/>
          <p:nvPr/>
        </p:nvSpPr>
        <p:spPr>
          <a:xfrm>
            <a:off x="69850" y="3201950"/>
            <a:ext cx="12070500" cy="454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7220dfbf92_0_22"/>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736" name="Google Shape;736;g7220dfbf92_0_22"/>
          <p:cNvGrpSpPr/>
          <p:nvPr/>
        </p:nvGrpSpPr>
        <p:grpSpPr>
          <a:xfrm>
            <a:off x="2504037" y="375263"/>
            <a:ext cx="633300" cy="755186"/>
            <a:chOff x="3432729" y="337403"/>
            <a:chExt cx="633300" cy="755186"/>
          </a:xfrm>
        </p:grpSpPr>
        <p:sp>
          <p:nvSpPr>
            <p:cNvPr id="737" name="Google Shape;737;g7220dfbf92_0_2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38" name="Google Shape;738;g7220dfbf92_0_2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739" name="Google Shape;739;g7220dfbf92_0_22"/>
          <p:cNvPicPr preferRelativeResize="0"/>
          <p:nvPr/>
        </p:nvPicPr>
        <p:blipFill>
          <a:blip r:embed="rId3">
            <a:alphaModFix/>
          </a:blip>
          <a:stretch>
            <a:fillRect/>
          </a:stretch>
        </p:blipFill>
        <p:spPr>
          <a:xfrm>
            <a:off x="365687" y="2039450"/>
            <a:ext cx="5375938" cy="4618525"/>
          </a:xfrm>
          <a:prstGeom prst="rect">
            <a:avLst/>
          </a:prstGeom>
          <a:noFill/>
          <a:ln>
            <a:noFill/>
          </a:ln>
        </p:spPr>
      </p:pic>
      <p:pic>
        <p:nvPicPr>
          <p:cNvPr id="740" name="Google Shape;740;g7220dfbf92_0_22"/>
          <p:cNvPicPr preferRelativeResize="0"/>
          <p:nvPr/>
        </p:nvPicPr>
        <p:blipFill>
          <a:blip r:embed="rId4">
            <a:alphaModFix/>
          </a:blip>
          <a:stretch>
            <a:fillRect/>
          </a:stretch>
        </p:blipFill>
        <p:spPr>
          <a:xfrm>
            <a:off x="6380789" y="2039450"/>
            <a:ext cx="5424311" cy="4618525"/>
          </a:xfrm>
          <a:prstGeom prst="rect">
            <a:avLst/>
          </a:prstGeom>
          <a:noFill/>
          <a:ln>
            <a:noFill/>
          </a:ln>
        </p:spPr>
      </p:pic>
      <p:sp>
        <p:nvSpPr>
          <p:cNvPr id="741" name="Google Shape;741;g7220dfbf92_0_22"/>
          <p:cNvSpPr txBox="1"/>
          <p:nvPr/>
        </p:nvSpPr>
        <p:spPr>
          <a:xfrm>
            <a:off x="2282046" y="1480401"/>
            <a:ext cx="1543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All Words</a:t>
            </a:r>
            <a:endParaRPr sz="1400" b="0" i="0" u="none" strike="noStrike" cap="none">
              <a:solidFill>
                <a:srgbClr val="000000"/>
              </a:solidFill>
              <a:latin typeface="Arial"/>
              <a:ea typeface="Arial"/>
              <a:cs typeface="Arial"/>
              <a:sym typeface="Arial"/>
            </a:endParaRPr>
          </a:p>
        </p:txBody>
      </p:sp>
      <p:sp>
        <p:nvSpPr>
          <p:cNvPr id="742" name="Google Shape;742;g7220dfbf92_0_22"/>
          <p:cNvSpPr txBox="1"/>
          <p:nvPr/>
        </p:nvSpPr>
        <p:spPr>
          <a:xfrm>
            <a:off x="8082398" y="1480400"/>
            <a:ext cx="20211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Rare Words</a:t>
            </a:r>
            <a:endParaRPr sz="1400" b="0" i="0" u="none" strike="noStrike" cap="none">
              <a:solidFill>
                <a:srgbClr val="000000"/>
              </a:solidFill>
              <a:latin typeface="Arial"/>
              <a:ea typeface="Arial"/>
              <a:cs typeface="Arial"/>
              <a:sym typeface="Arial"/>
            </a:endParaRPr>
          </a:p>
        </p:txBody>
      </p:sp>
      <p:sp>
        <p:nvSpPr>
          <p:cNvPr id="743" name="Google Shape;743;g7220dfbf92_0_22"/>
          <p:cNvSpPr txBox="1"/>
          <p:nvPr/>
        </p:nvSpPr>
        <p:spPr>
          <a:xfrm>
            <a:off x="5562820" y="1480400"/>
            <a:ext cx="10191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VS</a:t>
            </a:r>
            <a:endParaRPr sz="1400" b="0" i="0" u="none" strike="noStrike" cap="none">
              <a:solidFill>
                <a:srgbClr val="000000"/>
              </a:solidFill>
              <a:latin typeface="Arial"/>
              <a:ea typeface="Arial"/>
              <a:cs typeface="Arial"/>
              <a:sym typeface="Arial"/>
            </a:endParaRPr>
          </a:p>
        </p:txBody>
      </p:sp>
      <p:sp>
        <p:nvSpPr>
          <p:cNvPr id="744" name="Google Shape;744;g7220dfbf92_0_22"/>
          <p:cNvSpPr txBox="1"/>
          <p:nvPr/>
        </p:nvSpPr>
        <p:spPr>
          <a:xfrm>
            <a:off x="3525300" y="568250"/>
            <a:ext cx="8186400" cy="646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Gap Analysis (What didn’t work well?)</a:t>
            </a:r>
            <a:endParaRPr sz="3000" i="1">
              <a:solidFill>
                <a:schemeClr val="dk1"/>
              </a:solidFill>
              <a:latin typeface="Playfair Display"/>
              <a:ea typeface="Playfair Display"/>
              <a:cs typeface="Playfair Display"/>
              <a:sym typeface="Playfair Display"/>
            </a:endParaRPr>
          </a:p>
          <a:p>
            <a:pPr marL="0" lvl="0" indent="0" algn="l" rtl="0">
              <a:spcBef>
                <a:spcPts val="0"/>
              </a:spcBef>
              <a:spcAft>
                <a:spcPts val="0"/>
              </a:spcAft>
              <a:buNone/>
            </a:pPr>
            <a:endParaRPr sz="30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g726bf176ca_0_195"/>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Task 2</a:t>
            </a:r>
            <a:endParaRPr sz="1400" b="0" i="0" u="none" strike="noStrike" cap="none">
              <a:solidFill>
                <a:srgbClr val="000000"/>
              </a:solidFill>
              <a:latin typeface="Arial"/>
              <a:ea typeface="Arial"/>
              <a:cs typeface="Arial"/>
              <a:sym typeface="Arial"/>
            </a:endParaRPr>
          </a:p>
        </p:txBody>
      </p:sp>
      <p:grpSp>
        <p:nvGrpSpPr>
          <p:cNvPr id="750" name="Google Shape;750;g726bf176ca_0_195"/>
          <p:cNvGrpSpPr/>
          <p:nvPr/>
        </p:nvGrpSpPr>
        <p:grpSpPr>
          <a:xfrm>
            <a:off x="2504037" y="375263"/>
            <a:ext cx="633300" cy="755186"/>
            <a:chOff x="3432729" y="337403"/>
            <a:chExt cx="633300" cy="755186"/>
          </a:xfrm>
        </p:grpSpPr>
        <p:sp>
          <p:nvSpPr>
            <p:cNvPr id="751" name="Google Shape;751;g726bf176ca_0_195"/>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52" name="Google Shape;752;g726bf176ca_0_195"/>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753" name="Google Shape;753;g726bf176ca_0_195"/>
          <p:cNvSpPr/>
          <p:nvPr/>
        </p:nvSpPr>
        <p:spPr>
          <a:xfrm>
            <a:off x="1271612" y="1348900"/>
            <a:ext cx="3687600" cy="2030400"/>
          </a:xfrm>
          <a:prstGeom prst="rect">
            <a:avLst/>
          </a:prstGeom>
          <a:solidFill>
            <a:srgbClr val="93F316"/>
          </a:solidFill>
          <a:ln w="12700" cap="flat" cmpd="sng">
            <a:solidFill>
              <a:srgbClr val="93F31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4" name="Google Shape;754;g726bf176ca_0_195"/>
          <p:cNvCxnSpPr/>
          <p:nvPr/>
        </p:nvCxnSpPr>
        <p:spPr>
          <a:xfrm>
            <a:off x="1271599" y="1348907"/>
            <a:ext cx="600" cy="4539600"/>
          </a:xfrm>
          <a:prstGeom prst="straightConnector1">
            <a:avLst/>
          </a:prstGeom>
          <a:noFill/>
          <a:ln w="12700" cap="flat" cmpd="sng">
            <a:solidFill>
              <a:schemeClr val="accent4"/>
            </a:solidFill>
            <a:prstDash val="solid"/>
            <a:miter lim="800000"/>
            <a:headEnd type="none" w="sm" len="sm"/>
            <a:tailEnd type="none" w="sm" len="sm"/>
          </a:ln>
        </p:spPr>
      </p:cxnSp>
      <p:sp>
        <p:nvSpPr>
          <p:cNvPr id="755" name="Google Shape;755;g726bf176ca_0_195"/>
          <p:cNvSpPr/>
          <p:nvPr/>
        </p:nvSpPr>
        <p:spPr>
          <a:xfrm>
            <a:off x="1271599" y="3618747"/>
            <a:ext cx="3687600" cy="22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g726bf176ca_0_195"/>
          <p:cNvSpPr txBox="1"/>
          <p:nvPr/>
        </p:nvSpPr>
        <p:spPr>
          <a:xfrm>
            <a:off x="1271599" y="3390147"/>
            <a:ext cx="3687600" cy="226980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dk1"/>
              </a:buClr>
              <a:buSzPts val="1600"/>
              <a:buFont typeface="Calibri"/>
              <a:buNone/>
            </a:pPr>
            <a:r>
              <a:rPr lang="en-PH" sz="2000" i="0" u="none" strike="noStrike" cap="none">
                <a:solidFill>
                  <a:schemeClr val="dk1"/>
                </a:solidFill>
                <a:latin typeface="Lato"/>
                <a:ea typeface="Lato"/>
                <a:cs typeface="Lato"/>
                <a:sym typeface="Lato"/>
              </a:rPr>
              <a:t>Making our own F-Score</a:t>
            </a:r>
            <a:endParaRPr sz="2000">
              <a:latin typeface="Lato"/>
              <a:ea typeface="Lato"/>
              <a:cs typeface="Lato"/>
              <a:sym typeface="Lato"/>
            </a:endParaRPr>
          </a:p>
          <a:p>
            <a:pPr marL="457200" marR="0" lvl="0" indent="-342900" algn="l" rtl="0">
              <a:lnSpc>
                <a:spcPct val="90000"/>
              </a:lnSpc>
              <a:spcBef>
                <a:spcPts val="560"/>
              </a:spcBef>
              <a:spcAft>
                <a:spcPts val="0"/>
              </a:spcAft>
              <a:buClr>
                <a:schemeClr val="dk1"/>
              </a:buClr>
              <a:buSzPts val="1800"/>
              <a:buFont typeface="Lato"/>
              <a:buChar char="➢"/>
            </a:pPr>
            <a:r>
              <a:rPr lang="en-PH" sz="1800" i="0" u="none" strike="noStrike" cap="none">
                <a:solidFill>
                  <a:schemeClr val="dk1"/>
                </a:solidFill>
                <a:latin typeface="Lato"/>
                <a:ea typeface="Lato"/>
                <a:cs typeface="Lato"/>
                <a:sym typeface="Lato"/>
              </a:rPr>
              <a:t>Prioritizing more on recall score</a:t>
            </a:r>
            <a:endParaRPr sz="1800" i="0" u="none" strike="noStrike" cap="none">
              <a:solidFill>
                <a:schemeClr val="dk1"/>
              </a:solidFill>
              <a:latin typeface="Lato"/>
              <a:ea typeface="Lato"/>
              <a:cs typeface="Lato"/>
              <a:sym typeface="Lato"/>
            </a:endParaRPr>
          </a:p>
          <a:p>
            <a:pPr marL="457200" marR="0" lvl="0" indent="-342900" algn="l" rtl="0">
              <a:lnSpc>
                <a:spcPct val="90000"/>
              </a:lnSpc>
              <a:spcBef>
                <a:spcPts val="560"/>
              </a:spcBef>
              <a:spcAft>
                <a:spcPts val="0"/>
              </a:spcAft>
              <a:buClr>
                <a:schemeClr val="dk1"/>
              </a:buClr>
              <a:buSzPts val="1800"/>
              <a:buFont typeface="Lato"/>
              <a:buChar char="➢"/>
            </a:pPr>
            <a:r>
              <a:rPr lang="en-PH" sz="1800">
                <a:solidFill>
                  <a:schemeClr val="dk1"/>
                </a:solidFill>
                <a:latin typeface="Lato"/>
                <a:ea typeface="Lato"/>
                <a:cs typeface="Lato"/>
                <a:sym typeface="Lato"/>
              </a:rPr>
              <a:t>Cost of misclassifying weaker students as strong students is more expensive</a:t>
            </a:r>
            <a:endParaRPr sz="1800">
              <a:solidFill>
                <a:schemeClr val="dk1"/>
              </a:solidFill>
              <a:latin typeface="Lato"/>
              <a:ea typeface="Lato"/>
              <a:cs typeface="Lato"/>
              <a:sym typeface="Lato"/>
            </a:endParaRPr>
          </a:p>
        </p:txBody>
      </p:sp>
      <p:sp>
        <p:nvSpPr>
          <p:cNvPr id="757" name="Google Shape;757;g726bf176ca_0_195"/>
          <p:cNvSpPr/>
          <p:nvPr/>
        </p:nvSpPr>
        <p:spPr>
          <a:xfrm>
            <a:off x="7232016" y="1348900"/>
            <a:ext cx="3617700" cy="2030400"/>
          </a:xfrm>
          <a:prstGeom prst="rect">
            <a:avLst/>
          </a:prstGeom>
          <a:solidFill>
            <a:srgbClr val="44DEBE"/>
          </a:solidFill>
          <a:ln w="12700" cap="flat" cmpd="sng">
            <a:solidFill>
              <a:srgbClr val="44DEBE"/>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g726bf176ca_0_195"/>
          <p:cNvCxnSpPr/>
          <p:nvPr/>
        </p:nvCxnSpPr>
        <p:spPr>
          <a:xfrm>
            <a:off x="7232000" y="1348907"/>
            <a:ext cx="300" cy="4539600"/>
          </a:xfrm>
          <a:prstGeom prst="straightConnector1">
            <a:avLst/>
          </a:prstGeom>
          <a:noFill/>
          <a:ln w="12700" cap="flat" cmpd="sng">
            <a:solidFill>
              <a:schemeClr val="accent4"/>
            </a:solidFill>
            <a:prstDash val="solid"/>
            <a:miter lim="800000"/>
            <a:headEnd type="none" w="sm" len="sm"/>
            <a:tailEnd type="none" w="sm" len="sm"/>
          </a:ln>
        </p:spPr>
      </p:cxnSp>
      <p:sp>
        <p:nvSpPr>
          <p:cNvPr id="759" name="Google Shape;759;g726bf176ca_0_195"/>
          <p:cNvSpPr/>
          <p:nvPr/>
        </p:nvSpPr>
        <p:spPr>
          <a:xfrm>
            <a:off x="7232000" y="3618748"/>
            <a:ext cx="3617700" cy="226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726bf176ca_0_195"/>
          <p:cNvSpPr txBox="1"/>
          <p:nvPr/>
        </p:nvSpPr>
        <p:spPr>
          <a:xfrm>
            <a:off x="7232000" y="3390148"/>
            <a:ext cx="3617700" cy="226980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dk1"/>
              </a:buClr>
              <a:buSzPts val="1600"/>
              <a:buFont typeface="Calibri"/>
              <a:buNone/>
            </a:pPr>
            <a:r>
              <a:rPr lang="en-PH" sz="2000" i="0" u="none" strike="noStrike" cap="none">
                <a:solidFill>
                  <a:schemeClr val="dk1"/>
                </a:solidFill>
                <a:latin typeface="Lato"/>
                <a:ea typeface="Lato"/>
                <a:cs typeface="Lato"/>
                <a:sym typeface="Lato"/>
              </a:rPr>
              <a:t>Fine Tuning the engineering approach of Topic Modelling features</a:t>
            </a:r>
            <a:endParaRPr sz="2000">
              <a:latin typeface="Lato"/>
              <a:ea typeface="Lato"/>
              <a:cs typeface="Lato"/>
              <a:sym typeface="Lato"/>
            </a:endParaRPr>
          </a:p>
          <a:p>
            <a:pPr marL="457200" marR="0" lvl="0" indent="-336550" algn="l" rtl="0">
              <a:lnSpc>
                <a:spcPct val="90000"/>
              </a:lnSpc>
              <a:spcBef>
                <a:spcPts val="560"/>
              </a:spcBef>
              <a:spcAft>
                <a:spcPts val="0"/>
              </a:spcAft>
              <a:buClr>
                <a:schemeClr val="dk1"/>
              </a:buClr>
              <a:buSzPts val="1700"/>
              <a:buFont typeface="Lato"/>
              <a:buChar char="➢"/>
            </a:pPr>
            <a:r>
              <a:rPr lang="en-PH" sz="1700">
                <a:solidFill>
                  <a:schemeClr val="dk1"/>
                </a:solidFill>
                <a:latin typeface="Lato"/>
                <a:ea typeface="Lato"/>
                <a:cs typeface="Lato"/>
                <a:sym typeface="Lato"/>
              </a:rPr>
              <a:t> E</a:t>
            </a:r>
            <a:r>
              <a:rPr lang="en-PH" sz="1700" i="0" u="none" strike="noStrike" cap="none">
                <a:solidFill>
                  <a:schemeClr val="dk1"/>
                </a:solidFill>
                <a:latin typeface="Lato"/>
                <a:ea typeface="Lato"/>
                <a:cs typeface="Lato"/>
                <a:sym typeface="Lato"/>
              </a:rPr>
              <a:t>xtract important keywords on topics which students are feeling challenging.</a:t>
            </a:r>
            <a:endParaRPr sz="1700">
              <a:latin typeface="Lato"/>
              <a:ea typeface="Lato"/>
              <a:cs typeface="Lato"/>
              <a:sym typeface="Lato"/>
            </a:endParaRPr>
          </a:p>
          <a:p>
            <a:pPr marL="457200" marR="0" lvl="0" indent="-336550" algn="l" rtl="0">
              <a:lnSpc>
                <a:spcPct val="90000"/>
              </a:lnSpc>
              <a:spcBef>
                <a:spcPts val="158"/>
              </a:spcBef>
              <a:spcAft>
                <a:spcPts val="0"/>
              </a:spcAft>
              <a:buClr>
                <a:schemeClr val="dk1"/>
              </a:buClr>
              <a:buSzPts val="1700"/>
              <a:buFont typeface="Lato"/>
              <a:buChar char="➢"/>
            </a:pPr>
            <a:r>
              <a:rPr lang="en-PH" sz="1700" i="0" u="none" strike="noStrike" cap="none">
                <a:solidFill>
                  <a:schemeClr val="dk1"/>
                </a:solidFill>
                <a:latin typeface="Lato"/>
                <a:ea typeface="Lato"/>
                <a:cs typeface="Lato"/>
                <a:sym typeface="Lato"/>
              </a:rPr>
              <a:t>Strong indicator that students could score very low  especially if the topic is a prerequisite of the other chapters  or if it takes a significant portion of the assignment.</a:t>
            </a:r>
            <a:endParaRPr sz="1700">
              <a:latin typeface="Lato"/>
              <a:ea typeface="Lato"/>
              <a:cs typeface="Lato"/>
              <a:sym typeface="Lato"/>
            </a:endParaRPr>
          </a:p>
        </p:txBody>
      </p:sp>
      <p:pic>
        <p:nvPicPr>
          <p:cNvPr id="761" name="Google Shape;761;g726bf176ca_0_195"/>
          <p:cNvPicPr preferRelativeResize="0"/>
          <p:nvPr/>
        </p:nvPicPr>
        <p:blipFill>
          <a:blip r:embed="rId3">
            <a:alphaModFix/>
          </a:blip>
          <a:stretch>
            <a:fillRect/>
          </a:stretch>
        </p:blipFill>
        <p:spPr>
          <a:xfrm>
            <a:off x="2050725" y="1415950"/>
            <a:ext cx="2119888" cy="1896300"/>
          </a:xfrm>
          <a:prstGeom prst="rect">
            <a:avLst/>
          </a:prstGeom>
          <a:noFill/>
          <a:ln w="12700" cap="flat" cmpd="sng">
            <a:solidFill>
              <a:srgbClr val="93F316"/>
            </a:solidFill>
            <a:prstDash val="solid"/>
            <a:miter lim="8000"/>
            <a:headEnd type="none" w="sm" len="sm"/>
            <a:tailEnd type="none" w="sm" len="sm"/>
          </a:ln>
        </p:spPr>
      </p:pic>
      <p:sp>
        <p:nvSpPr>
          <p:cNvPr id="762" name="Google Shape;762;g726bf176ca_0_195"/>
          <p:cNvSpPr txBox="1"/>
          <p:nvPr/>
        </p:nvSpPr>
        <p:spPr>
          <a:xfrm>
            <a:off x="3525300" y="492050"/>
            <a:ext cx="73245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PH" sz="3000" i="1">
                <a:solidFill>
                  <a:schemeClr val="dk1"/>
                </a:solidFill>
                <a:latin typeface="Playfair Display"/>
                <a:ea typeface="Playfair Display"/>
                <a:cs typeface="Playfair Display"/>
                <a:sym typeface="Playfair Display"/>
              </a:rPr>
              <a:t>Future Work</a:t>
            </a:r>
            <a:endParaRPr sz="3000" i="1">
              <a:solidFill>
                <a:schemeClr val="dk1"/>
              </a:solidFill>
              <a:latin typeface="Playfair Display"/>
              <a:ea typeface="Playfair Display"/>
              <a:cs typeface="Playfair Display"/>
              <a:sym typeface="Playfair Display"/>
            </a:endParaRPr>
          </a:p>
        </p:txBody>
      </p:sp>
      <p:pic>
        <p:nvPicPr>
          <p:cNvPr id="763" name="Google Shape;763;g726bf176ca_0_195"/>
          <p:cNvPicPr preferRelativeResize="0"/>
          <p:nvPr/>
        </p:nvPicPr>
        <p:blipFill>
          <a:blip r:embed="rId4">
            <a:alphaModFix/>
          </a:blip>
          <a:stretch>
            <a:fillRect/>
          </a:stretch>
        </p:blipFill>
        <p:spPr>
          <a:xfrm>
            <a:off x="8142613" y="1465713"/>
            <a:ext cx="1796763" cy="17967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82adae0b08_1_12"/>
          <p:cNvSpPr txBox="1"/>
          <p:nvPr/>
        </p:nvSpPr>
        <p:spPr>
          <a:xfrm>
            <a:off x="482957" y="337400"/>
            <a:ext cx="34002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Conclusion</a:t>
            </a:r>
            <a:endParaRPr sz="1400" b="0" i="0" u="none" strike="noStrike" cap="none">
              <a:solidFill>
                <a:srgbClr val="000000"/>
              </a:solidFill>
              <a:latin typeface="Arial"/>
              <a:ea typeface="Arial"/>
              <a:cs typeface="Arial"/>
              <a:sym typeface="Arial"/>
            </a:endParaRPr>
          </a:p>
        </p:txBody>
      </p:sp>
      <p:grpSp>
        <p:nvGrpSpPr>
          <p:cNvPr id="769" name="Google Shape;769;g82adae0b08_1_12"/>
          <p:cNvGrpSpPr/>
          <p:nvPr/>
        </p:nvGrpSpPr>
        <p:grpSpPr>
          <a:xfrm>
            <a:off x="4137487" y="375301"/>
            <a:ext cx="633300" cy="755186"/>
            <a:chOff x="3432729" y="337403"/>
            <a:chExt cx="633300" cy="755186"/>
          </a:xfrm>
        </p:grpSpPr>
        <p:sp>
          <p:nvSpPr>
            <p:cNvPr id="770" name="Google Shape;770;g82adae0b08_1_1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71" name="Google Shape;771;g82adae0b08_1_1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772" name="Google Shape;772;g82adae0b08_1_12"/>
          <p:cNvSpPr/>
          <p:nvPr/>
        </p:nvSpPr>
        <p:spPr>
          <a:xfrm>
            <a:off x="1877763" y="1440474"/>
            <a:ext cx="2531700" cy="23202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73" name="Google Shape;773;g82adae0b08_1_12"/>
          <p:cNvSpPr/>
          <p:nvPr/>
        </p:nvSpPr>
        <p:spPr>
          <a:xfrm>
            <a:off x="7428163" y="1440374"/>
            <a:ext cx="2531700" cy="23202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nvGrpSpPr>
          <p:cNvPr id="774" name="Google Shape;774;g82adae0b08_1_12"/>
          <p:cNvGrpSpPr/>
          <p:nvPr/>
        </p:nvGrpSpPr>
        <p:grpSpPr>
          <a:xfrm>
            <a:off x="4165181" y="3232653"/>
            <a:ext cx="633300" cy="755186"/>
            <a:chOff x="3432729" y="337403"/>
            <a:chExt cx="633300" cy="755186"/>
          </a:xfrm>
        </p:grpSpPr>
        <p:sp>
          <p:nvSpPr>
            <p:cNvPr id="775" name="Google Shape;775;g82adae0b08_1_1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76" name="Google Shape;776;g82adae0b08_1_1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777" name="Google Shape;777;g82adae0b08_1_12"/>
          <p:cNvGrpSpPr/>
          <p:nvPr/>
        </p:nvGrpSpPr>
        <p:grpSpPr>
          <a:xfrm>
            <a:off x="9680934" y="3232653"/>
            <a:ext cx="633300" cy="755186"/>
            <a:chOff x="3432729" y="337403"/>
            <a:chExt cx="633300" cy="755186"/>
          </a:xfrm>
        </p:grpSpPr>
        <p:sp>
          <p:nvSpPr>
            <p:cNvPr id="778" name="Google Shape;778;g82adae0b08_1_12"/>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79" name="Google Shape;779;g82adae0b08_1_12"/>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780" name="Google Shape;780;g82adae0b08_1_12"/>
          <p:cNvSpPr txBox="1"/>
          <p:nvPr/>
        </p:nvSpPr>
        <p:spPr>
          <a:xfrm>
            <a:off x="1601475" y="4032775"/>
            <a:ext cx="2808000" cy="90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2000">
                <a:solidFill>
                  <a:schemeClr val="dk1"/>
                </a:solidFill>
                <a:latin typeface="Playfair Display"/>
                <a:ea typeface="Playfair Display"/>
                <a:cs typeface="Playfair Display"/>
                <a:sym typeface="Playfair Display"/>
              </a:rPr>
              <a:t>Looked into different ways of dealing with short text</a:t>
            </a:r>
            <a:endParaRPr sz="2000" b="0" i="0" u="none" strike="noStrike" cap="none">
              <a:solidFill>
                <a:srgbClr val="000000"/>
              </a:solidFill>
              <a:latin typeface="Arial"/>
              <a:ea typeface="Arial"/>
              <a:cs typeface="Arial"/>
              <a:sym typeface="Arial"/>
            </a:endParaRPr>
          </a:p>
        </p:txBody>
      </p:sp>
      <p:sp>
        <p:nvSpPr>
          <p:cNvPr id="781" name="Google Shape;781;g82adae0b08_1_12"/>
          <p:cNvSpPr txBox="1"/>
          <p:nvPr/>
        </p:nvSpPr>
        <p:spPr>
          <a:xfrm>
            <a:off x="1166625" y="5148225"/>
            <a:ext cx="3954000" cy="12060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PH" sz="1800">
                <a:latin typeface="Lato"/>
                <a:ea typeface="Lato"/>
                <a:cs typeface="Lato"/>
                <a:sym typeface="Lato"/>
              </a:rPr>
              <a:t>Researched on papers regarding the approach for short texts</a:t>
            </a:r>
            <a:endParaRPr sz="1800">
              <a:latin typeface="Lato"/>
              <a:ea typeface="Lato"/>
              <a:cs typeface="Lato"/>
              <a:sym typeface="Lato"/>
            </a:endParaRPr>
          </a:p>
          <a:p>
            <a:pPr marL="457200" marR="0" lvl="0" indent="-342900" algn="l" rtl="0">
              <a:lnSpc>
                <a:spcPct val="100000"/>
              </a:lnSpc>
              <a:spcBef>
                <a:spcPts val="0"/>
              </a:spcBef>
              <a:spcAft>
                <a:spcPts val="0"/>
              </a:spcAft>
              <a:buSzPts val="1800"/>
              <a:buFont typeface="Lato"/>
              <a:buChar char="➢"/>
            </a:pPr>
            <a:r>
              <a:rPr lang="en-PH" sz="1800">
                <a:latin typeface="Lato"/>
                <a:ea typeface="Lato"/>
                <a:cs typeface="Lato"/>
                <a:sym typeface="Lato"/>
              </a:rPr>
              <a:t>Implemented some of the approaches from the paper </a:t>
            </a:r>
            <a:endParaRPr sz="1800">
              <a:latin typeface="Lato"/>
              <a:ea typeface="Lato"/>
              <a:cs typeface="Lato"/>
              <a:sym typeface="Lato"/>
            </a:endParaRPr>
          </a:p>
        </p:txBody>
      </p:sp>
      <p:sp>
        <p:nvSpPr>
          <p:cNvPr id="782" name="Google Shape;782;g82adae0b08_1_12"/>
          <p:cNvSpPr txBox="1"/>
          <p:nvPr/>
        </p:nvSpPr>
        <p:spPr>
          <a:xfrm>
            <a:off x="7151875" y="4072150"/>
            <a:ext cx="2808000" cy="90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2000">
                <a:solidFill>
                  <a:schemeClr val="dk1"/>
                </a:solidFill>
                <a:latin typeface="Playfair Display"/>
                <a:ea typeface="Playfair Display"/>
                <a:cs typeface="Playfair Display"/>
                <a:sym typeface="Playfair Display"/>
              </a:rPr>
              <a:t>How to properly tune a model to prevent data leakage</a:t>
            </a:r>
            <a:endParaRPr sz="2000" b="0" i="0" u="none" strike="noStrike" cap="none">
              <a:solidFill>
                <a:srgbClr val="000000"/>
              </a:solidFill>
              <a:latin typeface="Arial"/>
              <a:ea typeface="Arial"/>
              <a:cs typeface="Arial"/>
              <a:sym typeface="Arial"/>
            </a:endParaRPr>
          </a:p>
        </p:txBody>
      </p:sp>
      <p:sp>
        <p:nvSpPr>
          <p:cNvPr id="783" name="Google Shape;783;g82adae0b08_1_12"/>
          <p:cNvSpPr txBox="1"/>
          <p:nvPr/>
        </p:nvSpPr>
        <p:spPr>
          <a:xfrm>
            <a:off x="6763212" y="5148225"/>
            <a:ext cx="3861600" cy="101580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Researched on papers on how to conducted Nested Cross Validation</a:t>
            </a:r>
            <a:endParaRPr sz="1200">
              <a:solidFill>
                <a:schemeClr val="dk1"/>
              </a:solidFill>
              <a:latin typeface="Lato Light"/>
              <a:ea typeface="Lato Light"/>
              <a:cs typeface="Lato Light"/>
              <a:sym typeface="Lato Light"/>
            </a:endParaRPr>
          </a:p>
        </p:txBody>
      </p:sp>
      <p:pic>
        <p:nvPicPr>
          <p:cNvPr id="784" name="Google Shape;784;g82adae0b08_1_12"/>
          <p:cNvPicPr preferRelativeResize="0"/>
          <p:nvPr/>
        </p:nvPicPr>
        <p:blipFill>
          <a:blip r:embed="rId3">
            <a:alphaModFix/>
          </a:blip>
          <a:stretch>
            <a:fillRect/>
          </a:stretch>
        </p:blipFill>
        <p:spPr>
          <a:xfrm>
            <a:off x="1981181" y="1438142"/>
            <a:ext cx="2324881" cy="2324881"/>
          </a:xfrm>
          <a:prstGeom prst="rect">
            <a:avLst/>
          </a:prstGeom>
          <a:noFill/>
          <a:ln>
            <a:noFill/>
          </a:ln>
        </p:spPr>
      </p:pic>
      <p:pic>
        <p:nvPicPr>
          <p:cNvPr id="785" name="Google Shape;785;g82adae0b08_1_12"/>
          <p:cNvPicPr preferRelativeResize="0"/>
          <p:nvPr/>
        </p:nvPicPr>
        <p:blipFill>
          <a:blip r:embed="rId4">
            <a:alphaModFix/>
          </a:blip>
          <a:stretch>
            <a:fillRect/>
          </a:stretch>
        </p:blipFill>
        <p:spPr>
          <a:xfrm>
            <a:off x="7531581" y="1438154"/>
            <a:ext cx="2324881" cy="2324881"/>
          </a:xfrm>
          <a:prstGeom prst="rect">
            <a:avLst/>
          </a:prstGeom>
          <a:noFill/>
          <a:ln>
            <a:noFill/>
          </a:ln>
        </p:spPr>
      </p:pic>
      <p:sp>
        <p:nvSpPr>
          <p:cNvPr id="786" name="Google Shape;786;g82adae0b08_1_12"/>
          <p:cNvSpPr txBox="1"/>
          <p:nvPr/>
        </p:nvSpPr>
        <p:spPr>
          <a:xfrm>
            <a:off x="5025100" y="492050"/>
            <a:ext cx="5824800" cy="10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PH" sz="3000" i="1">
                <a:solidFill>
                  <a:schemeClr val="dk1"/>
                </a:solidFill>
                <a:latin typeface="Playfair Display"/>
                <a:ea typeface="Playfair Display"/>
                <a:cs typeface="Playfair Display"/>
                <a:sym typeface="Playfair Display"/>
              </a:rPr>
              <a:t>How have we gone beyond?</a:t>
            </a:r>
            <a:endParaRPr sz="3000" i="1">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82be1eda7b_0_4"/>
          <p:cNvSpPr txBox="1"/>
          <p:nvPr/>
        </p:nvSpPr>
        <p:spPr>
          <a:xfrm>
            <a:off x="482950" y="337400"/>
            <a:ext cx="38904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Dataset used</a:t>
            </a:r>
            <a:endParaRPr sz="1400" b="0" i="0" u="none" strike="noStrike" cap="none">
              <a:solidFill>
                <a:srgbClr val="000000"/>
              </a:solidFill>
              <a:latin typeface="Arial"/>
              <a:ea typeface="Arial"/>
              <a:cs typeface="Arial"/>
              <a:sym typeface="Arial"/>
            </a:endParaRPr>
          </a:p>
        </p:txBody>
      </p:sp>
      <p:grpSp>
        <p:nvGrpSpPr>
          <p:cNvPr id="163" name="Google Shape;163;g82be1eda7b_0_4"/>
          <p:cNvGrpSpPr/>
          <p:nvPr/>
        </p:nvGrpSpPr>
        <p:grpSpPr>
          <a:xfrm>
            <a:off x="4123685" y="706175"/>
            <a:ext cx="633300" cy="755186"/>
            <a:chOff x="3432729" y="337403"/>
            <a:chExt cx="633300" cy="755186"/>
          </a:xfrm>
        </p:grpSpPr>
        <p:sp>
          <p:nvSpPr>
            <p:cNvPr id="164" name="Google Shape;164;g82be1eda7b_0_4"/>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65" name="Google Shape;165;g82be1eda7b_0_4"/>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166" name="Google Shape;166;g82be1eda7b_0_4"/>
          <p:cNvSpPr txBox="1"/>
          <p:nvPr/>
        </p:nvSpPr>
        <p:spPr>
          <a:xfrm>
            <a:off x="698725" y="1759200"/>
            <a:ext cx="8450400" cy="33396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PH" sz="2200" b="1" u="sng">
                <a:solidFill>
                  <a:schemeClr val="dk1"/>
                </a:solidFill>
                <a:highlight>
                  <a:srgbClr val="FFFFFF"/>
                </a:highlight>
                <a:latin typeface="Lato"/>
                <a:ea typeface="Lato"/>
                <a:cs typeface="Lato"/>
                <a:sym typeface="Lato"/>
              </a:rPr>
              <a:t>Dataset Columns</a:t>
            </a:r>
            <a:endParaRPr sz="2200" b="1" u="sng">
              <a:solidFill>
                <a:schemeClr val="dk1"/>
              </a:solidFill>
              <a:highlight>
                <a:srgbClr val="FFFFFF"/>
              </a:highlight>
              <a:latin typeface="Lato"/>
              <a:ea typeface="Lato"/>
              <a:cs typeface="Lato"/>
              <a:sym typeface="Lato"/>
            </a:endParaRPr>
          </a:p>
          <a:p>
            <a:pPr marL="457200" lvl="0" indent="-368300" algn="l" rtl="0">
              <a:lnSpc>
                <a:spcPct val="107916"/>
              </a:lnSpc>
              <a:spcBef>
                <a:spcPts val="800"/>
              </a:spcBef>
              <a:spcAft>
                <a:spcPts val="0"/>
              </a:spcAft>
              <a:buClr>
                <a:schemeClr val="dk1"/>
              </a:buClr>
              <a:buSzPts val="2200"/>
              <a:buFont typeface="Lato"/>
              <a:buAutoNum type="arabicPeriod"/>
            </a:pPr>
            <a:r>
              <a:rPr lang="en-PH" sz="2200" b="1">
                <a:solidFill>
                  <a:schemeClr val="dk1"/>
                </a:solidFill>
                <a:highlight>
                  <a:srgbClr val="FFFFFF"/>
                </a:highlight>
                <a:latin typeface="Lato"/>
                <a:ea typeface="Lato"/>
                <a:cs typeface="Lato"/>
                <a:sym typeface="Lato"/>
              </a:rPr>
              <a:t>Timestamp</a:t>
            </a:r>
            <a:endParaRPr sz="2200" b="1">
              <a:solidFill>
                <a:schemeClr val="dk1"/>
              </a:solidFill>
              <a:highlight>
                <a:srgbClr val="FFFFFF"/>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FFFF"/>
                </a:highlight>
                <a:latin typeface="Lato"/>
                <a:ea typeface="Lato"/>
                <a:cs typeface="Lato"/>
                <a:sym typeface="Lato"/>
              </a:rPr>
              <a:t>Student_ID</a:t>
            </a:r>
            <a:endParaRPr sz="2200" b="1">
              <a:solidFill>
                <a:schemeClr val="dk1"/>
              </a:solidFill>
              <a:highlight>
                <a:srgbClr val="FFFFFF"/>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FFFF"/>
                </a:highlight>
                <a:latin typeface="Lato"/>
                <a:ea typeface="Lato"/>
                <a:cs typeface="Lato"/>
                <a:sym typeface="Lato"/>
              </a:rPr>
              <a:t>Class section </a:t>
            </a:r>
            <a:endParaRPr sz="2200" b="1">
              <a:solidFill>
                <a:schemeClr val="dk1"/>
              </a:solidFill>
              <a:highlight>
                <a:srgbClr val="FFFFFF"/>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E599"/>
                </a:highlight>
                <a:latin typeface="Lato"/>
                <a:ea typeface="Lato"/>
                <a:cs typeface="Lato"/>
                <a:sym typeface="Lato"/>
              </a:rPr>
              <a:t>“List one topic of the class that you enjoy”</a:t>
            </a:r>
            <a:endParaRPr sz="2200" b="1">
              <a:solidFill>
                <a:schemeClr val="dk1"/>
              </a:solidFill>
              <a:highlight>
                <a:srgbClr val="FFE599"/>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E599"/>
                </a:highlight>
                <a:latin typeface="Lato"/>
                <a:ea typeface="Lato"/>
                <a:cs typeface="Lato"/>
                <a:sym typeface="Lato"/>
              </a:rPr>
              <a:t>“What was the most challenging topic of the class?”</a:t>
            </a:r>
            <a:endParaRPr sz="2200" b="1">
              <a:solidFill>
                <a:schemeClr val="dk1"/>
              </a:solidFill>
              <a:highlight>
                <a:srgbClr val="FFE599"/>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E599"/>
                </a:highlight>
                <a:latin typeface="Lato"/>
                <a:ea typeface="Lato"/>
                <a:cs typeface="Lato"/>
                <a:sym typeface="Lato"/>
              </a:rPr>
              <a:t>“(Optional) What do you suggest to improve the class?”</a:t>
            </a:r>
            <a:endParaRPr sz="2200" b="1">
              <a:solidFill>
                <a:schemeClr val="dk1"/>
              </a:solidFill>
              <a:highlight>
                <a:srgbClr val="FFE599"/>
              </a:highlight>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AutoNum type="arabicPeriod"/>
            </a:pPr>
            <a:r>
              <a:rPr lang="en-PH" sz="2200" b="1">
                <a:solidFill>
                  <a:schemeClr val="dk1"/>
                </a:solidFill>
                <a:highlight>
                  <a:srgbClr val="FFFFFF"/>
                </a:highlight>
                <a:latin typeface="Lato"/>
                <a:ea typeface="Lato"/>
                <a:cs typeface="Lato"/>
                <a:sym typeface="Lato"/>
              </a:rPr>
              <a:t>Exam score</a:t>
            </a:r>
            <a:endParaRPr sz="2200" b="1">
              <a:solidFill>
                <a:schemeClr val="dk1"/>
              </a:solidFill>
              <a:highlight>
                <a:srgbClr val="FFFFFF"/>
              </a:highlight>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2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2" name="Google Shape;792;p24"/>
          <p:cNvSpPr/>
          <p:nvPr/>
        </p:nvSpPr>
        <p:spPr>
          <a:xfrm>
            <a:off x="0" y="0"/>
            <a:ext cx="12192000" cy="6858000"/>
          </a:xfrm>
          <a:prstGeom prst="rect">
            <a:avLst/>
          </a:prstGeom>
          <a:solidFill>
            <a:srgbClr val="323F4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3" name="Google Shape;793;p24"/>
          <p:cNvSpPr txBox="1"/>
          <p:nvPr/>
        </p:nvSpPr>
        <p:spPr>
          <a:xfrm>
            <a:off x="2218594" y="2904276"/>
            <a:ext cx="7754700" cy="196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PH" sz="6000" b="0" i="0" u="none" strike="noStrike" cap="none">
                <a:solidFill>
                  <a:schemeClr val="lt1"/>
                </a:solidFill>
                <a:latin typeface="Playfair Display"/>
                <a:ea typeface="Playfair Display"/>
                <a:cs typeface="Playfair Display"/>
                <a:sym typeface="Playfair Display"/>
              </a:rPr>
              <a:t>Thank you for your attention!</a:t>
            </a:r>
            <a:endParaRPr sz="1100" b="0" i="0" u="none" strike="noStrike" cap="none">
              <a:solidFill>
                <a:srgbClr val="000000"/>
              </a:solidFill>
              <a:latin typeface="Arial"/>
              <a:ea typeface="Arial"/>
              <a:cs typeface="Arial"/>
              <a:sym typeface="Arial"/>
            </a:endParaRPr>
          </a:p>
        </p:txBody>
      </p:sp>
      <p:sp>
        <p:nvSpPr>
          <p:cNvPr id="794" name="Google Shape;794;p24"/>
          <p:cNvSpPr txBox="1"/>
          <p:nvPr/>
        </p:nvSpPr>
        <p:spPr>
          <a:xfrm>
            <a:off x="3741173" y="4876593"/>
            <a:ext cx="4709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b="0" i="1" u="none" strike="noStrike" cap="none">
                <a:solidFill>
                  <a:schemeClr val="lt1"/>
                </a:solidFill>
                <a:latin typeface="Playfair Display"/>
                <a:ea typeface="Playfair Display"/>
                <a:cs typeface="Playfair Display"/>
                <a:sym typeface="Playfair Display"/>
              </a:rPr>
              <a:t>Any Questions?</a:t>
            </a:r>
            <a:endParaRPr sz="1400" b="0" i="0" u="none" strike="noStrike" cap="none">
              <a:solidFill>
                <a:srgbClr val="000000"/>
              </a:solidFill>
              <a:latin typeface="Arial"/>
              <a:ea typeface="Arial"/>
              <a:cs typeface="Arial"/>
              <a:sym typeface="Arial"/>
            </a:endParaRPr>
          </a:p>
        </p:txBody>
      </p:sp>
      <p:sp>
        <p:nvSpPr>
          <p:cNvPr id="795" name="Google Shape;795;p24"/>
          <p:cNvSpPr/>
          <p:nvPr/>
        </p:nvSpPr>
        <p:spPr>
          <a:xfrm rot="-5400000">
            <a:off x="8165652" y="3365039"/>
            <a:ext cx="2924100" cy="25209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6" name="Google Shape;796;p24"/>
          <p:cNvSpPr/>
          <p:nvPr/>
        </p:nvSpPr>
        <p:spPr>
          <a:xfrm rot="5400000">
            <a:off x="-82781" y="3004504"/>
            <a:ext cx="1200330" cy="1034768"/>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7" name="Google Shape;797;p24"/>
          <p:cNvSpPr/>
          <p:nvPr/>
        </p:nvSpPr>
        <p:spPr>
          <a:xfrm rot="-5400000">
            <a:off x="8865102" y="4847379"/>
            <a:ext cx="1963800" cy="16929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8" name="Google Shape;798;p24"/>
          <p:cNvSpPr/>
          <p:nvPr/>
        </p:nvSpPr>
        <p:spPr>
          <a:xfrm rot="5400000">
            <a:off x="9885670" y="430886"/>
            <a:ext cx="1200330" cy="1034768"/>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799" name="Google Shape;799;p24"/>
          <p:cNvSpPr/>
          <p:nvPr/>
        </p:nvSpPr>
        <p:spPr>
          <a:xfrm rot="5400000">
            <a:off x="3266859" y="5176440"/>
            <a:ext cx="1200300" cy="10347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pic>
        <p:nvPicPr>
          <p:cNvPr id="800" name="Google Shape;800;p24"/>
          <p:cNvPicPr preferRelativeResize="0"/>
          <p:nvPr/>
        </p:nvPicPr>
        <p:blipFill>
          <a:blip r:embed="rId4">
            <a:alphaModFix/>
          </a:blip>
          <a:stretch>
            <a:fillRect/>
          </a:stretch>
        </p:blipFill>
        <p:spPr>
          <a:xfrm>
            <a:off x="4625699" y="664575"/>
            <a:ext cx="2688600" cy="2231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22"/>
          <p:cNvSpPr/>
          <p:nvPr/>
        </p:nvSpPr>
        <p:spPr>
          <a:xfrm>
            <a:off x="8521451" y="1520722"/>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06" name="Google Shape;806;p22"/>
          <p:cNvSpPr/>
          <p:nvPr/>
        </p:nvSpPr>
        <p:spPr>
          <a:xfrm>
            <a:off x="4830174" y="1532866"/>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07" name="Google Shape;807;p22"/>
          <p:cNvSpPr/>
          <p:nvPr/>
        </p:nvSpPr>
        <p:spPr>
          <a:xfrm>
            <a:off x="1233800" y="1532866"/>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08" name="Google Shape;808;p22"/>
          <p:cNvSpPr txBox="1"/>
          <p:nvPr/>
        </p:nvSpPr>
        <p:spPr>
          <a:xfrm>
            <a:off x="482939" y="337403"/>
            <a:ext cx="970743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Learning and Contribution</a:t>
            </a:r>
            <a:endParaRPr sz="1400" b="0" i="0" u="none" strike="noStrike" cap="none">
              <a:solidFill>
                <a:srgbClr val="000000"/>
              </a:solidFill>
              <a:latin typeface="Arial"/>
              <a:ea typeface="Arial"/>
              <a:cs typeface="Arial"/>
              <a:sym typeface="Arial"/>
            </a:endParaRPr>
          </a:p>
        </p:txBody>
      </p:sp>
      <p:grpSp>
        <p:nvGrpSpPr>
          <p:cNvPr id="809" name="Google Shape;809;p22"/>
          <p:cNvGrpSpPr/>
          <p:nvPr/>
        </p:nvGrpSpPr>
        <p:grpSpPr>
          <a:xfrm>
            <a:off x="8204744" y="375263"/>
            <a:ext cx="633413" cy="755276"/>
            <a:chOff x="3432616" y="337403"/>
            <a:chExt cx="633413" cy="755276"/>
          </a:xfrm>
        </p:grpSpPr>
        <p:sp>
          <p:nvSpPr>
            <p:cNvPr id="810" name="Google Shape;810;p22"/>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11" name="Google Shape;811;p22"/>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12" name="Google Shape;812;p22"/>
          <p:cNvSpPr txBox="1"/>
          <p:nvPr/>
        </p:nvSpPr>
        <p:spPr>
          <a:xfrm>
            <a:off x="1098242" y="3652826"/>
            <a:ext cx="2808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Janell</a:t>
            </a:r>
            <a:endParaRPr sz="1400" b="0" i="0" u="none" strike="noStrike" cap="none">
              <a:solidFill>
                <a:srgbClr val="000000"/>
              </a:solidFill>
              <a:latin typeface="Arial"/>
              <a:ea typeface="Arial"/>
              <a:cs typeface="Arial"/>
              <a:sym typeface="Arial"/>
            </a:endParaRPr>
          </a:p>
        </p:txBody>
      </p:sp>
      <p:sp>
        <p:nvSpPr>
          <p:cNvPr id="813" name="Google Shape;813;p22"/>
          <p:cNvSpPr txBox="1"/>
          <p:nvPr/>
        </p:nvSpPr>
        <p:spPr>
          <a:xfrm>
            <a:off x="1093725" y="3994351"/>
            <a:ext cx="2817300" cy="228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Through this project, I learned that there is no "perfect" approach when it comes to creating the framework for analyzing text. However, through extensive experimentation, a better approach can be created. Even so, new methods and approaches are found as research in the various text analysis  domains progress, e.g. Text Summarisation, which makes it important for us to maintain a posture of learning and keep ourselves updated with technology.</a:t>
            </a:r>
            <a:endParaRPr sz="1400" b="0" i="0" u="none" strike="noStrike" cap="none">
              <a:solidFill>
                <a:srgbClr val="000000"/>
              </a:solidFill>
              <a:latin typeface="Arial"/>
              <a:ea typeface="Arial"/>
              <a:cs typeface="Arial"/>
              <a:sym typeface="Arial"/>
            </a:endParaRPr>
          </a:p>
        </p:txBody>
      </p:sp>
      <p:sp>
        <p:nvSpPr>
          <p:cNvPr id="814" name="Google Shape;814;p22"/>
          <p:cNvSpPr txBox="1"/>
          <p:nvPr/>
        </p:nvSpPr>
        <p:spPr>
          <a:xfrm>
            <a:off x="4696059" y="3652826"/>
            <a:ext cx="2808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Benedict</a:t>
            </a:r>
            <a:endParaRPr sz="1400" b="0" i="0" u="none" strike="noStrike" cap="none">
              <a:solidFill>
                <a:srgbClr val="000000"/>
              </a:solidFill>
              <a:latin typeface="Arial"/>
              <a:ea typeface="Arial"/>
              <a:cs typeface="Arial"/>
              <a:sym typeface="Arial"/>
            </a:endParaRPr>
          </a:p>
        </p:txBody>
      </p:sp>
      <p:sp>
        <p:nvSpPr>
          <p:cNvPr id="815" name="Google Shape;815;p22"/>
          <p:cNvSpPr txBox="1"/>
          <p:nvPr/>
        </p:nvSpPr>
        <p:spPr>
          <a:xfrm>
            <a:off x="4691525" y="3994341"/>
            <a:ext cx="2817300" cy="228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After going through this project, I realised how important it is to preprocess the corpus as there may be many invalid words being used, especially short forms and slangs written by students. In addition, doing feature engineering to create new features to aid our classifier was new to me, which I have learnt a lot of different ways to do so. Lastly, I have enjoyed the process of this project and learnt a lot from my hardworking teammates.</a:t>
            </a:r>
            <a:endParaRPr sz="1400" b="0" i="0" u="none" strike="noStrike" cap="none">
              <a:solidFill>
                <a:srgbClr val="000000"/>
              </a:solidFill>
              <a:latin typeface="Arial"/>
              <a:ea typeface="Arial"/>
              <a:cs typeface="Arial"/>
              <a:sym typeface="Arial"/>
            </a:endParaRPr>
          </a:p>
        </p:txBody>
      </p:sp>
      <p:sp>
        <p:nvSpPr>
          <p:cNvPr id="816" name="Google Shape;816;p22"/>
          <p:cNvSpPr txBox="1"/>
          <p:nvPr/>
        </p:nvSpPr>
        <p:spPr>
          <a:xfrm>
            <a:off x="8449160" y="3667577"/>
            <a:ext cx="2808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Akshi</a:t>
            </a:r>
            <a:endParaRPr sz="1400" b="0" i="0" u="none" strike="noStrike" cap="none">
              <a:solidFill>
                <a:srgbClr val="000000"/>
              </a:solidFill>
              <a:latin typeface="Arial"/>
              <a:ea typeface="Arial"/>
              <a:cs typeface="Arial"/>
              <a:sym typeface="Arial"/>
            </a:endParaRPr>
          </a:p>
        </p:txBody>
      </p:sp>
      <p:sp>
        <p:nvSpPr>
          <p:cNvPr id="817" name="Google Shape;817;p22"/>
          <p:cNvSpPr txBox="1"/>
          <p:nvPr/>
        </p:nvSpPr>
        <p:spPr>
          <a:xfrm>
            <a:off x="8444625" y="4009091"/>
            <a:ext cx="2817300" cy="228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This project taught me the importance to explore beyond what is taught in our course on different text analysis techniques. Every technique must be adapted to the domain we apply to, ours being student course feedback in this case. To be able to apply learnt concepts and adapt them in our context was  useful. With determined and hardworking teammates, this project has been a great learning experience.</a:t>
            </a:r>
            <a:endParaRPr sz="1400" b="0" i="0" u="none" strike="noStrike" cap="none">
              <a:solidFill>
                <a:srgbClr val="000000"/>
              </a:solidFill>
              <a:latin typeface="Arial"/>
              <a:ea typeface="Arial"/>
              <a:cs typeface="Arial"/>
              <a:sym typeface="Arial"/>
            </a:endParaRPr>
          </a:p>
        </p:txBody>
      </p:sp>
      <p:grpSp>
        <p:nvGrpSpPr>
          <p:cNvPr id="818" name="Google Shape;818;p22"/>
          <p:cNvGrpSpPr/>
          <p:nvPr/>
        </p:nvGrpSpPr>
        <p:grpSpPr>
          <a:xfrm>
            <a:off x="3521106" y="2989653"/>
            <a:ext cx="633413" cy="755276"/>
            <a:chOff x="3432616" y="337403"/>
            <a:chExt cx="633413" cy="755276"/>
          </a:xfrm>
        </p:grpSpPr>
        <p:sp>
          <p:nvSpPr>
            <p:cNvPr id="819" name="Google Shape;819;p22"/>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20" name="Google Shape;820;p22"/>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821" name="Google Shape;821;p22"/>
          <p:cNvGrpSpPr/>
          <p:nvPr/>
        </p:nvGrpSpPr>
        <p:grpSpPr>
          <a:xfrm>
            <a:off x="7082834" y="2989653"/>
            <a:ext cx="633413" cy="755276"/>
            <a:chOff x="3432616" y="337403"/>
            <a:chExt cx="633413" cy="755276"/>
          </a:xfrm>
        </p:grpSpPr>
        <p:sp>
          <p:nvSpPr>
            <p:cNvPr id="822" name="Google Shape;822;p22"/>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23" name="Google Shape;823;p22"/>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824" name="Google Shape;824;p22"/>
          <p:cNvGrpSpPr/>
          <p:nvPr/>
        </p:nvGrpSpPr>
        <p:grpSpPr>
          <a:xfrm>
            <a:off x="10769163" y="2989653"/>
            <a:ext cx="633413" cy="755276"/>
            <a:chOff x="3432616" y="337403"/>
            <a:chExt cx="633413" cy="755276"/>
          </a:xfrm>
        </p:grpSpPr>
        <p:sp>
          <p:nvSpPr>
            <p:cNvPr id="825" name="Google Shape;825;p22"/>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26" name="Google Shape;826;p22"/>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827" name="Google Shape;827;p22"/>
          <p:cNvPicPr preferRelativeResize="0"/>
          <p:nvPr/>
        </p:nvPicPr>
        <p:blipFill>
          <a:blip r:embed="rId3">
            <a:alphaModFix/>
          </a:blip>
          <a:stretch>
            <a:fillRect/>
          </a:stretch>
        </p:blipFill>
        <p:spPr>
          <a:xfrm>
            <a:off x="5289400" y="1748065"/>
            <a:ext cx="1793425" cy="1793425"/>
          </a:xfrm>
          <a:prstGeom prst="rect">
            <a:avLst/>
          </a:prstGeom>
          <a:noFill/>
          <a:ln>
            <a:noFill/>
          </a:ln>
        </p:spPr>
      </p:pic>
      <p:pic>
        <p:nvPicPr>
          <p:cNvPr id="828" name="Google Shape;828;p22"/>
          <p:cNvPicPr preferRelativeResize="0"/>
          <p:nvPr/>
        </p:nvPicPr>
        <p:blipFill>
          <a:blip r:embed="rId4">
            <a:alphaModFix/>
          </a:blip>
          <a:stretch>
            <a:fillRect/>
          </a:stretch>
        </p:blipFill>
        <p:spPr>
          <a:xfrm>
            <a:off x="8876450" y="1692038"/>
            <a:ext cx="1793425" cy="1793425"/>
          </a:xfrm>
          <a:prstGeom prst="rect">
            <a:avLst/>
          </a:prstGeom>
          <a:noFill/>
          <a:ln>
            <a:noFill/>
          </a:ln>
        </p:spPr>
      </p:pic>
      <p:pic>
        <p:nvPicPr>
          <p:cNvPr id="829" name="Google Shape;829;p22"/>
          <p:cNvPicPr preferRelativeResize="0"/>
          <p:nvPr/>
        </p:nvPicPr>
        <p:blipFill>
          <a:blip r:embed="rId5">
            <a:alphaModFix/>
          </a:blip>
          <a:stretch>
            <a:fillRect/>
          </a:stretch>
        </p:blipFill>
        <p:spPr>
          <a:xfrm>
            <a:off x="1605663" y="1724263"/>
            <a:ext cx="1793425" cy="1793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3"/>
          <p:cNvSpPr/>
          <p:nvPr/>
        </p:nvSpPr>
        <p:spPr>
          <a:xfrm>
            <a:off x="8521451" y="1520722"/>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35" name="Google Shape;835;p23"/>
          <p:cNvSpPr/>
          <p:nvPr/>
        </p:nvSpPr>
        <p:spPr>
          <a:xfrm>
            <a:off x="4830174" y="1532866"/>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36" name="Google Shape;836;p23"/>
          <p:cNvSpPr/>
          <p:nvPr/>
        </p:nvSpPr>
        <p:spPr>
          <a:xfrm>
            <a:off x="1233800" y="1532866"/>
            <a:ext cx="2531700" cy="19848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37" name="Google Shape;837;p23"/>
          <p:cNvSpPr txBox="1"/>
          <p:nvPr/>
        </p:nvSpPr>
        <p:spPr>
          <a:xfrm>
            <a:off x="482939" y="337403"/>
            <a:ext cx="970743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b="0" i="0" u="none" strike="noStrike" cap="none">
                <a:solidFill>
                  <a:schemeClr val="dk1"/>
                </a:solidFill>
                <a:latin typeface="Playfair Display"/>
                <a:ea typeface="Playfair Display"/>
                <a:cs typeface="Playfair Display"/>
                <a:sym typeface="Playfair Display"/>
              </a:rPr>
              <a:t>Learning and Contribution</a:t>
            </a:r>
            <a:endParaRPr sz="1400" b="0" i="0" u="none" strike="noStrike" cap="none">
              <a:solidFill>
                <a:srgbClr val="000000"/>
              </a:solidFill>
              <a:latin typeface="Arial"/>
              <a:ea typeface="Arial"/>
              <a:cs typeface="Arial"/>
              <a:sym typeface="Arial"/>
            </a:endParaRPr>
          </a:p>
        </p:txBody>
      </p:sp>
      <p:grpSp>
        <p:nvGrpSpPr>
          <p:cNvPr id="838" name="Google Shape;838;p23"/>
          <p:cNvGrpSpPr/>
          <p:nvPr/>
        </p:nvGrpSpPr>
        <p:grpSpPr>
          <a:xfrm>
            <a:off x="8204744" y="375263"/>
            <a:ext cx="633413" cy="755276"/>
            <a:chOff x="3432616" y="337403"/>
            <a:chExt cx="633413" cy="755276"/>
          </a:xfrm>
        </p:grpSpPr>
        <p:sp>
          <p:nvSpPr>
            <p:cNvPr id="839" name="Google Shape;839;p23"/>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40" name="Google Shape;840;p23"/>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41" name="Google Shape;841;p23"/>
          <p:cNvSpPr txBox="1"/>
          <p:nvPr/>
        </p:nvSpPr>
        <p:spPr>
          <a:xfrm>
            <a:off x="1098250" y="3652825"/>
            <a:ext cx="2808000" cy="41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Junrong</a:t>
            </a:r>
            <a:endParaRPr sz="1400" b="0" i="0" u="none" strike="noStrike" cap="none">
              <a:solidFill>
                <a:srgbClr val="000000"/>
              </a:solidFill>
              <a:latin typeface="Arial"/>
              <a:ea typeface="Arial"/>
              <a:cs typeface="Arial"/>
              <a:sym typeface="Arial"/>
            </a:endParaRPr>
          </a:p>
        </p:txBody>
      </p:sp>
      <p:sp>
        <p:nvSpPr>
          <p:cNvPr id="842" name="Google Shape;842;p23"/>
          <p:cNvSpPr txBox="1"/>
          <p:nvPr/>
        </p:nvSpPr>
        <p:spPr>
          <a:xfrm>
            <a:off x="1091000" y="4070541"/>
            <a:ext cx="2817300" cy="241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The process of finding research papers and trying to validate our approach. I implemented various ways of modelling our solution and implementation.</a:t>
            </a:r>
            <a:endParaRPr sz="1200">
              <a:solidFill>
                <a:schemeClr val="dk1"/>
              </a:solidFill>
              <a:latin typeface="Lato Light"/>
              <a:ea typeface="Lato Light"/>
              <a:cs typeface="Lato Light"/>
              <a:sym typeface="Lato Light"/>
            </a:endParaRPr>
          </a:p>
        </p:txBody>
      </p:sp>
      <p:sp>
        <p:nvSpPr>
          <p:cNvPr id="843" name="Google Shape;843;p23"/>
          <p:cNvSpPr txBox="1"/>
          <p:nvPr/>
        </p:nvSpPr>
        <p:spPr>
          <a:xfrm>
            <a:off x="8383300" y="3652825"/>
            <a:ext cx="2808000" cy="41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Delin</a:t>
            </a:r>
            <a:endParaRPr sz="1400" b="0" i="0" u="none" strike="noStrike" cap="none">
              <a:solidFill>
                <a:srgbClr val="000000"/>
              </a:solidFill>
              <a:latin typeface="Arial"/>
              <a:ea typeface="Arial"/>
              <a:cs typeface="Arial"/>
              <a:sym typeface="Arial"/>
            </a:endParaRPr>
          </a:p>
        </p:txBody>
      </p:sp>
      <p:sp>
        <p:nvSpPr>
          <p:cNvPr id="844" name="Google Shape;844;p23"/>
          <p:cNvSpPr txBox="1"/>
          <p:nvPr/>
        </p:nvSpPr>
        <p:spPr>
          <a:xfrm>
            <a:off x="8227275" y="4070550"/>
            <a:ext cx="31314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I enjoyed myself throughout the course of the project. I have also learned about the importance of data leakage and how to properly validate the models’ performance. The theme that we chose for our project is interesting as we get to understand if there are any correlation between the students’ learning journey and the grades they will ultimately achieve. I also enjoyed the process of working in the team as we are all task-oriented and get work done efficiently. We also shared ideas on how to fix any issues when we faced some difficulty in our tasks.</a:t>
            </a:r>
            <a:endParaRPr sz="1400" b="0" i="0" u="none" strike="noStrike" cap="none">
              <a:solidFill>
                <a:srgbClr val="000000"/>
              </a:solidFill>
              <a:latin typeface="Arial"/>
              <a:ea typeface="Arial"/>
              <a:cs typeface="Arial"/>
              <a:sym typeface="Arial"/>
            </a:endParaRPr>
          </a:p>
        </p:txBody>
      </p:sp>
      <p:grpSp>
        <p:nvGrpSpPr>
          <p:cNvPr id="845" name="Google Shape;845;p23"/>
          <p:cNvGrpSpPr/>
          <p:nvPr/>
        </p:nvGrpSpPr>
        <p:grpSpPr>
          <a:xfrm>
            <a:off x="3521106" y="2989653"/>
            <a:ext cx="633413" cy="755276"/>
            <a:chOff x="3432616" y="337403"/>
            <a:chExt cx="633413" cy="755276"/>
          </a:xfrm>
        </p:grpSpPr>
        <p:sp>
          <p:nvSpPr>
            <p:cNvPr id="846" name="Google Shape;846;p23"/>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47" name="Google Shape;847;p23"/>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848" name="Google Shape;848;p23"/>
          <p:cNvGrpSpPr/>
          <p:nvPr/>
        </p:nvGrpSpPr>
        <p:grpSpPr>
          <a:xfrm>
            <a:off x="7082834" y="2989653"/>
            <a:ext cx="633413" cy="755276"/>
            <a:chOff x="3432616" y="337403"/>
            <a:chExt cx="633413" cy="755276"/>
          </a:xfrm>
        </p:grpSpPr>
        <p:sp>
          <p:nvSpPr>
            <p:cNvPr id="849" name="Google Shape;849;p23"/>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50" name="Google Shape;850;p23"/>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grpSp>
        <p:nvGrpSpPr>
          <p:cNvPr id="851" name="Google Shape;851;p23"/>
          <p:cNvGrpSpPr/>
          <p:nvPr/>
        </p:nvGrpSpPr>
        <p:grpSpPr>
          <a:xfrm>
            <a:off x="10769163" y="2989653"/>
            <a:ext cx="633413" cy="755276"/>
            <a:chOff x="3432616" y="337403"/>
            <a:chExt cx="633413" cy="755276"/>
          </a:xfrm>
        </p:grpSpPr>
        <p:sp>
          <p:nvSpPr>
            <p:cNvPr id="852" name="Google Shape;852;p23"/>
            <p:cNvSpPr/>
            <p:nvPr/>
          </p:nvSpPr>
          <p:spPr>
            <a:xfrm rot="5400000">
              <a:off x="3381943" y="388076"/>
              <a:ext cx="734759" cy="633413"/>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53" name="Google Shape;853;p23"/>
            <p:cNvSpPr/>
            <p:nvPr/>
          </p:nvSpPr>
          <p:spPr>
            <a:xfrm rot="5400000">
              <a:off x="3591397" y="618047"/>
              <a:ext cx="509790" cy="439474"/>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54" name="Google Shape;854;p23"/>
          <p:cNvSpPr txBox="1"/>
          <p:nvPr/>
        </p:nvSpPr>
        <p:spPr>
          <a:xfrm>
            <a:off x="4696050" y="3652825"/>
            <a:ext cx="2808000" cy="41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a:solidFill>
                  <a:schemeClr val="dk1"/>
                </a:solidFill>
                <a:latin typeface="Playfair Display"/>
                <a:ea typeface="Playfair Display"/>
                <a:cs typeface="Playfair Display"/>
                <a:sym typeface="Playfair Display"/>
              </a:rPr>
              <a:t>Ryan</a:t>
            </a:r>
            <a:endParaRPr sz="1400" b="0" i="0" u="none" strike="noStrike" cap="none">
              <a:solidFill>
                <a:srgbClr val="000000"/>
              </a:solidFill>
              <a:latin typeface="Arial"/>
              <a:ea typeface="Arial"/>
              <a:cs typeface="Arial"/>
              <a:sym typeface="Arial"/>
            </a:endParaRPr>
          </a:p>
        </p:txBody>
      </p:sp>
      <p:sp>
        <p:nvSpPr>
          <p:cNvPr id="855" name="Google Shape;855;p23"/>
          <p:cNvSpPr txBox="1"/>
          <p:nvPr/>
        </p:nvSpPr>
        <p:spPr>
          <a:xfrm>
            <a:off x="4581000" y="4070551"/>
            <a:ext cx="3038100" cy="241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PH" sz="1200">
                <a:solidFill>
                  <a:schemeClr val="dk1"/>
                </a:solidFill>
                <a:latin typeface="Lato Light"/>
                <a:ea typeface="Lato Light"/>
                <a:cs typeface="Lato Light"/>
                <a:sym typeface="Lato Light"/>
              </a:rPr>
              <a:t>I learned about how it is important to know the motivation behind your tasks as it will affect the way you implement it. From things such as the preprocessing steps, all of it will change depending on your motivation and intended outcomes, and there are many ways to go about doing the same thing, such as using different methods to carry out topic modelling.</a:t>
            </a:r>
            <a:endParaRPr sz="1400" b="0" i="0" u="none" strike="noStrike" cap="none">
              <a:solidFill>
                <a:srgbClr val="000000"/>
              </a:solidFill>
              <a:latin typeface="Arial"/>
              <a:ea typeface="Arial"/>
              <a:cs typeface="Arial"/>
              <a:sym typeface="Arial"/>
            </a:endParaRPr>
          </a:p>
        </p:txBody>
      </p:sp>
      <p:pic>
        <p:nvPicPr>
          <p:cNvPr id="856" name="Google Shape;856;p23"/>
          <p:cNvPicPr preferRelativeResize="0"/>
          <p:nvPr/>
        </p:nvPicPr>
        <p:blipFill>
          <a:blip r:embed="rId3">
            <a:alphaModFix/>
          </a:blip>
          <a:stretch>
            <a:fillRect/>
          </a:stretch>
        </p:blipFill>
        <p:spPr>
          <a:xfrm>
            <a:off x="5199288" y="1722763"/>
            <a:ext cx="1793425" cy="1793425"/>
          </a:xfrm>
          <a:prstGeom prst="rect">
            <a:avLst/>
          </a:prstGeom>
          <a:noFill/>
          <a:ln>
            <a:noFill/>
          </a:ln>
        </p:spPr>
      </p:pic>
      <p:pic>
        <p:nvPicPr>
          <p:cNvPr id="857" name="Google Shape;857;p23"/>
          <p:cNvPicPr preferRelativeResize="0"/>
          <p:nvPr/>
        </p:nvPicPr>
        <p:blipFill>
          <a:blip r:embed="rId4">
            <a:alphaModFix/>
          </a:blip>
          <a:stretch>
            <a:fillRect/>
          </a:stretch>
        </p:blipFill>
        <p:spPr>
          <a:xfrm>
            <a:off x="8890600" y="1722775"/>
            <a:ext cx="1793400" cy="1793400"/>
          </a:xfrm>
          <a:prstGeom prst="rect">
            <a:avLst/>
          </a:prstGeom>
          <a:noFill/>
          <a:ln>
            <a:noFill/>
          </a:ln>
        </p:spPr>
      </p:pic>
      <p:pic>
        <p:nvPicPr>
          <p:cNvPr id="858" name="Google Shape;858;p23"/>
          <p:cNvPicPr preferRelativeResize="0"/>
          <p:nvPr/>
        </p:nvPicPr>
        <p:blipFill>
          <a:blip r:embed="rId5">
            <a:alphaModFix/>
          </a:blip>
          <a:stretch>
            <a:fillRect/>
          </a:stretch>
        </p:blipFill>
        <p:spPr>
          <a:xfrm>
            <a:off x="1605550" y="1722775"/>
            <a:ext cx="1793400" cy="1793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g726bf176ca_43_73"/>
          <p:cNvSpPr txBox="1"/>
          <p:nvPr/>
        </p:nvSpPr>
        <p:spPr>
          <a:xfrm>
            <a:off x="482965" y="337400"/>
            <a:ext cx="47439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References</a:t>
            </a:r>
            <a:endParaRPr sz="1400" b="0" i="0" u="none" strike="noStrike" cap="none">
              <a:solidFill>
                <a:srgbClr val="000000"/>
              </a:solidFill>
              <a:latin typeface="Arial"/>
              <a:ea typeface="Arial"/>
              <a:cs typeface="Arial"/>
              <a:sym typeface="Arial"/>
            </a:endParaRPr>
          </a:p>
        </p:txBody>
      </p:sp>
      <p:grpSp>
        <p:nvGrpSpPr>
          <p:cNvPr id="864" name="Google Shape;864;g726bf176ca_43_73"/>
          <p:cNvGrpSpPr/>
          <p:nvPr/>
        </p:nvGrpSpPr>
        <p:grpSpPr>
          <a:xfrm>
            <a:off x="3653162" y="375301"/>
            <a:ext cx="633300" cy="755186"/>
            <a:chOff x="3432729" y="337403"/>
            <a:chExt cx="633300" cy="755186"/>
          </a:xfrm>
        </p:grpSpPr>
        <p:sp>
          <p:nvSpPr>
            <p:cNvPr id="865" name="Google Shape;865;g726bf176ca_43_73"/>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66" name="Google Shape;866;g726bf176ca_43_73"/>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67" name="Google Shape;867;g726bf176ca_43_73"/>
          <p:cNvSpPr txBox="1"/>
          <p:nvPr/>
        </p:nvSpPr>
        <p:spPr>
          <a:xfrm>
            <a:off x="185650" y="1211850"/>
            <a:ext cx="11787300" cy="5560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Bhattacharya, M. (2019). 3 Things You Need To Know Before You Train-Test Split. Retrieved from https://towardsdatascience.com/3-things-you-need-to-know-before-you-train-test-split-869dfabb7e50</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Chen, G. Kao, H. (2015). Word Co-occurrence Augmented Topic Model in Short Text. Retrieved from https://www.aclweb.org/anthology/O15-3003.pdf </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Clark, S. (2013). Topic Modelling and Latent Dirichlet Allocation. Retrieved from https://www.cl.cam.ac.uk/teaching/1213/L101/clark_lectures/lect7.pdf </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Cross Validated. (2014). Why use stratified cross validation? Why does this not damage variance related benefit? Retrieved from https://stats.stackexchange.com/questions/117643/why-use-stratified-cross-validation-why-does-this-not-damage-variance-related-b</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DataCamp. Hyperparameter tuning with RandomizedSearchCV. Retrieved from https://campus.datacamp.com/courses/supervised-learning-with-scikit-learn/fine-tuning-your-model?ex=11</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DeMonbrun, R et al. (2018). The Snowball Effect: Exploring the Influence of Changes in Academic Performance on Student Success in Co-enrolled Courses. Retrieved from https://lib.dr.iastate.edu/cgi/viewcontent.cgi?article=1007&amp;context=edu_conf </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D’agnese, A. (2015). Does class time affect student performance? Retrieved from https://sites.psu.edu/siowfa15/2015/10/19/does-class-time-affect-student-performance/</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Github. (2017). GSDMM: Short text clustering. Retrieved from https://github.com/rwalk/gsdmm</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Google Code Archive. (2013). word2vec. Retrieved from https://code.google.com/archive/p/word2vec/</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800"/>
              </a:spcAft>
              <a:buNone/>
            </a:pPr>
            <a:endParaRPr sz="1600">
              <a:solidFill>
                <a:schemeClr val="dk1"/>
              </a:solidFill>
              <a:latin typeface="Lato Light"/>
              <a:ea typeface="Lato Light"/>
              <a:cs typeface="Lato Light"/>
              <a:sym typeface="La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726bf176ca_43_91"/>
          <p:cNvSpPr txBox="1"/>
          <p:nvPr/>
        </p:nvSpPr>
        <p:spPr>
          <a:xfrm>
            <a:off x="482965" y="337400"/>
            <a:ext cx="47439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References</a:t>
            </a:r>
            <a:endParaRPr sz="1400" b="0" i="0" u="none" strike="noStrike" cap="none">
              <a:solidFill>
                <a:srgbClr val="000000"/>
              </a:solidFill>
              <a:latin typeface="Arial"/>
              <a:ea typeface="Arial"/>
              <a:cs typeface="Arial"/>
              <a:sym typeface="Arial"/>
            </a:endParaRPr>
          </a:p>
        </p:txBody>
      </p:sp>
      <p:grpSp>
        <p:nvGrpSpPr>
          <p:cNvPr id="873" name="Google Shape;873;g726bf176ca_43_91"/>
          <p:cNvGrpSpPr/>
          <p:nvPr/>
        </p:nvGrpSpPr>
        <p:grpSpPr>
          <a:xfrm>
            <a:off x="3653162" y="375301"/>
            <a:ext cx="633300" cy="755186"/>
            <a:chOff x="3432729" y="337403"/>
            <a:chExt cx="633300" cy="755186"/>
          </a:xfrm>
        </p:grpSpPr>
        <p:sp>
          <p:nvSpPr>
            <p:cNvPr id="874" name="Google Shape;874;g726bf176ca_43_91"/>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75" name="Google Shape;875;g726bf176ca_43_91"/>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76" name="Google Shape;876;g726bf176ca_43_91"/>
          <p:cNvSpPr txBox="1"/>
          <p:nvPr/>
        </p:nvSpPr>
        <p:spPr>
          <a:xfrm>
            <a:off x="185650" y="1211850"/>
            <a:ext cx="11685300" cy="5560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Hansen, C. (2019). Nested Cross-Validation Python Code. Retrieved from https://mlfromscratch.com/nested-cross-validation-python-code/#/</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Jones, V. (2015). Because Im Happy. Retrieved from https://www.gse.harvard.edu/news/uk/15/03/because-i%E2%80%99m-happy</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Li, C et al. (2017). Topic Modeling for Short Texts with Auxiliary Word Embeddings. Retrieved from https://www.ntu.edu.sg/home/axsun/paper/sigir16text.pdf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Marbouti, F et al. (2016). Models for early prediction of at-risk students in a course using standards-based grading. Retrieved from https://www.sciencedirect.com/science/article/pii/S0360131516301634</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Mehrotra, R et al. (2013). Improving LDA Topic Models for Microblogs via Tweet Pooling and Automatic Labeling. Retrieved from http://users.cecs.anu.edu.au/~ssanner/Papers/sigir13.pdf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Qiang, J et al. (2017). Topic Modeling over Short Texts by Incorporating Word Embeddings. Retrieved from https://arxiv.org/pdf/1609.08496.pdf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Qiang, J et al. (2019). Short Text Topic Modeling Techniques, Applications, and Performance: A Survey. Retrieved from https://arxiv.org/pdf/1904.07695.pdf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Shahiri, A et al. (2015). A Review on Predicting Student's Performance Using Data Mining Techniques. Retrieved from https://www.sciencedirect.com/science/article/pii/S1877050915036182</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800"/>
              </a:spcAft>
              <a:buNone/>
            </a:pPr>
            <a:endParaRPr sz="1600">
              <a:solidFill>
                <a:schemeClr val="dk1"/>
              </a:solidFill>
              <a:latin typeface="Lato Light"/>
              <a:ea typeface="Lato Light"/>
              <a:cs typeface="Lato Light"/>
              <a:sym typeface="La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g726bf176ca_43_100"/>
          <p:cNvSpPr txBox="1"/>
          <p:nvPr/>
        </p:nvSpPr>
        <p:spPr>
          <a:xfrm>
            <a:off x="482965" y="337400"/>
            <a:ext cx="47439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References</a:t>
            </a:r>
            <a:endParaRPr sz="1400" b="0" i="0" u="none" strike="noStrike" cap="none">
              <a:solidFill>
                <a:srgbClr val="000000"/>
              </a:solidFill>
              <a:latin typeface="Arial"/>
              <a:ea typeface="Arial"/>
              <a:cs typeface="Arial"/>
              <a:sym typeface="Arial"/>
            </a:endParaRPr>
          </a:p>
        </p:txBody>
      </p:sp>
      <p:grpSp>
        <p:nvGrpSpPr>
          <p:cNvPr id="882" name="Google Shape;882;g726bf176ca_43_100"/>
          <p:cNvGrpSpPr/>
          <p:nvPr/>
        </p:nvGrpSpPr>
        <p:grpSpPr>
          <a:xfrm>
            <a:off x="3653162" y="375301"/>
            <a:ext cx="633300" cy="755186"/>
            <a:chOff x="3432729" y="337403"/>
            <a:chExt cx="633300" cy="755186"/>
          </a:xfrm>
        </p:grpSpPr>
        <p:sp>
          <p:nvSpPr>
            <p:cNvPr id="883" name="Google Shape;883;g726bf176ca_43_10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884" name="Google Shape;884;g726bf176ca_43_10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885" name="Google Shape;885;g726bf176ca_43_100"/>
          <p:cNvSpPr txBox="1"/>
          <p:nvPr/>
        </p:nvSpPr>
        <p:spPr>
          <a:xfrm>
            <a:off x="185650" y="1211850"/>
            <a:ext cx="11685300" cy="55605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StackExchange. (2017). Micro Average vs Macro average Performance in a Multiclass classification setting. Retrieved from https://datascience.stackexchange.com/questions/15989/micro-average-vs-macro-average-performance-in-a-multiclass-classification-settin</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Svinicki, M. (2001). Encouraging Your Students to Give Feedback. Retrieved from https://www.jcu.edu.au/__data/assets/pdf_file/0016/105091/jcu_121460.pdf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Taloba, A et al. (2018). A Comparative Study on using Principle Component Analysis with Different Text Classifiers. Retrieved from https://arxiv.org/pdf/1807.03283.pdf</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Varghese, D. (2018). Comparative Study on Classic Machine learning Algorithms. Retrieved from https://towardsdatascience.com/comparative-study-on-classic-machine-learning-algorithms-24f9ff6ab222</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0"/>
              </a:spcAft>
              <a:buClr>
                <a:schemeClr val="dk1"/>
              </a:buClr>
              <a:buSzPts val="1100"/>
              <a:buFont typeface="Arial"/>
              <a:buNone/>
            </a:pPr>
            <a:r>
              <a:rPr lang="en-PH" sz="1600">
                <a:solidFill>
                  <a:schemeClr val="dk1"/>
                </a:solidFill>
                <a:latin typeface="Lato Light"/>
                <a:ea typeface="Lato Light"/>
                <a:cs typeface="Lato Light"/>
                <a:sym typeface="Lato Light"/>
              </a:rPr>
              <a:t>Wainer, J. Cawley G. (2018). Nested cross-validation when selecting classifiers is overzealous for most practical applications. Retrieved from https://arxiv.org/pdf/1809.09446.pdf </a:t>
            </a:r>
            <a:endParaRPr sz="1600">
              <a:solidFill>
                <a:schemeClr val="dk1"/>
              </a:solidFill>
              <a:latin typeface="Lato Light"/>
              <a:ea typeface="Lato Light"/>
              <a:cs typeface="Lato Light"/>
              <a:sym typeface="Lato Light"/>
            </a:endParaRPr>
          </a:p>
          <a:p>
            <a:pPr marL="0" lvl="0" indent="0" algn="l" rtl="0">
              <a:lnSpc>
                <a:spcPct val="107916"/>
              </a:lnSpc>
              <a:spcBef>
                <a:spcPts val="800"/>
              </a:spcBef>
              <a:spcAft>
                <a:spcPts val="800"/>
              </a:spcAft>
              <a:buNone/>
            </a:pPr>
            <a:r>
              <a:rPr lang="en-PH" sz="1600">
                <a:solidFill>
                  <a:schemeClr val="dk1"/>
                </a:solidFill>
                <a:latin typeface="Lato Light"/>
                <a:ea typeface="Lato Light"/>
                <a:cs typeface="Lato Light"/>
                <a:sym typeface="Lato Light"/>
              </a:rPr>
              <a:t>Yin, J. Wang, J. (2014). A Dirichlet Multinomial Mixture Model-based Approach for Short Text Clustering. Retrieved from http://dbgroup.cs.tsinghua.edu.cn/wangjy/papers/KDD14-GSDMM.pdf</a:t>
            </a:r>
            <a:endParaRPr sz="1600">
              <a:solidFill>
                <a:schemeClr val="dk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g726bf176ca_40_0"/>
          <p:cNvPicPr preferRelativeResize="0"/>
          <p:nvPr/>
        </p:nvPicPr>
        <p:blipFill>
          <a:blip r:embed="rId3">
            <a:alphaModFix/>
          </a:blip>
          <a:stretch>
            <a:fillRect/>
          </a:stretch>
        </p:blipFill>
        <p:spPr>
          <a:xfrm>
            <a:off x="6173600" y="1232063"/>
            <a:ext cx="5578294" cy="3576250"/>
          </a:xfrm>
          <a:prstGeom prst="rect">
            <a:avLst/>
          </a:prstGeom>
          <a:noFill/>
          <a:ln>
            <a:noFill/>
          </a:ln>
        </p:spPr>
      </p:pic>
      <p:sp>
        <p:nvSpPr>
          <p:cNvPr id="173" name="Google Shape;173;g726bf176ca_40_0"/>
          <p:cNvSpPr txBox="1"/>
          <p:nvPr/>
        </p:nvSpPr>
        <p:spPr>
          <a:xfrm>
            <a:off x="6297100" y="4989775"/>
            <a:ext cx="5137800" cy="580500"/>
          </a:xfrm>
          <a:prstGeom prst="rect">
            <a:avLst/>
          </a:prstGeom>
          <a:noFill/>
          <a:ln>
            <a:noFill/>
          </a:ln>
        </p:spPr>
        <p:txBody>
          <a:bodyPr spcFirstLastPara="1" wrap="square" lIns="91425" tIns="91425" rIns="91425" bIns="91425" anchor="t" anchorCtr="0">
            <a:noAutofit/>
          </a:bodyPr>
          <a:lstStyle/>
          <a:p>
            <a:pPr marL="457200" lvl="0" indent="-368300" algn="l" rtl="0">
              <a:lnSpc>
                <a:spcPct val="107916"/>
              </a:lnSpc>
              <a:spcBef>
                <a:spcPts val="0"/>
              </a:spcBef>
              <a:spcAft>
                <a:spcPts val="0"/>
              </a:spcAft>
              <a:buClr>
                <a:schemeClr val="dk1"/>
              </a:buClr>
              <a:buSzPts val="2200"/>
              <a:buFont typeface="Lato"/>
              <a:buChar char="➢"/>
            </a:pPr>
            <a:r>
              <a:rPr lang="en-PH" sz="2200">
                <a:solidFill>
                  <a:schemeClr val="dk1"/>
                </a:solidFill>
                <a:latin typeface="Lato"/>
                <a:ea typeface="Lato"/>
                <a:cs typeface="Lato"/>
                <a:sym typeface="Lato"/>
              </a:rPr>
              <a:t>Average feedback length 0 - 15 words</a:t>
            </a:r>
            <a:endParaRPr>
              <a:latin typeface="Lato"/>
              <a:ea typeface="Lato"/>
              <a:cs typeface="Lato"/>
              <a:sym typeface="Lato"/>
            </a:endParaRPr>
          </a:p>
        </p:txBody>
      </p:sp>
      <p:pic>
        <p:nvPicPr>
          <p:cNvPr id="174" name="Google Shape;174;g726bf176ca_40_0"/>
          <p:cNvPicPr preferRelativeResize="0"/>
          <p:nvPr/>
        </p:nvPicPr>
        <p:blipFill>
          <a:blip r:embed="rId4">
            <a:alphaModFix/>
          </a:blip>
          <a:stretch>
            <a:fillRect/>
          </a:stretch>
        </p:blipFill>
        <p:spPr>
          <a:xfrm>
            <a:off x="439675" y="1254975"/>
            <a:ext cx="5578300" cy="3555947"/>
          </a:xfrm>
          <a:prstGeom prst="rect">
            <a:avLst/>
          </a:prstGeom>
          <a:noFill/>
          <a:ln>
            <a:noFill/>
          </a:ln>
        </p:spPr>
      </p:pic>
      <p:sp>
        <p:nvSpPr>
          <p:cNvPr id="175" name="Google Shape;175;g726bf176ca_40_0"/>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EDA</a:t>
            </a:r>
            <a:endParaRPr sz="1400" b="0" i="0" u="none" strike="noStrike" cap="none">
              <a:solidFill>
                <a:srgbClr val="000000"/>
              </a:solidFill>
              <a:latin typeface="Arial"/>
              <a:ea typeface="Arial"/>
              <a:cs typeface="Arial"/>
              <a:sym typeface="Arial"/>
            </a:endParaRPr>
          </a:p>
        </p:txBody>
      </p:sp>
      <p:grpSp>
        <p:nvGrpSpPr>
          <p:cNvPr id="176" name="Google Shape;176;g726bf176ca_40_0"/>
          <p:cNvGrpSpPr/>
          <p:nvPr/>
        </p:nvGrpSpPr>
        <p:grpSpPr>
          <a:xfrm>
            <a:off x="2047587" y="400788"/>
            <a:ext cx="633300" cy="755186"/>
            <a:chOff x="3432729" y="337403"/>
            <a:chExt cx="633300" cy="755186"/>
          </a:xfrm>
        </p:grpSpPr>
        <p:sp>
          <p:nvSpPr>
            <p:cNvPr id="177" name="Google Shape;177;g726bf176ca_40_0"/>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78" name="Google Shape;178;g726bf176ca_40_0"/>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sp>
        <p:nvSpPr>
          <p:cNvPr id="179" name="Google Shape;179;g726bf176ca_40_0"/>
          <p:cNvSpPr txBox="1"/>
          <p:nvPr/>
        </p:nvSpPr>
        <p:spPr>
          <a:xfrm>
            <a:off x="609000" y="4909925"/>
            <a:ext cx="5199600" cy="1603500"/>
          </a:xfrm>
          <a:prstGeom prst="rect">
            <a:avLst/>
          </a:prstGeom>
          <a:noFill/>
          <a:ln>
            <a:noFill/>
          </a:ln>
        </p:spPr>
        <p:txBody>
          <a:bodyPr spcFirstLastPara="1" wrap="square" lIns="91425" tIns="91425" rIns="91425" bIns="91425" anchor="t" anchorCtr="0">
            <a:noAutofit/>
          </a:bodyPr>
          <a:lstStyle/>
          <a:p>
            <a:pPr marL="457200" lvl="0" indent="-368300" algn="l" rtl="0">
              <a:lnSpc>
                <a:spcPct val="107916"/>
              </a:lnSpc>
              <a:spcBef>
                <a:spcPts val="0"/>
              </a:spcBef>
              <a:spcAft>
                <a:spcPts val="0"/>
              </a:spcAft>
              <a:buClr>
                <a:schemeClr val="dk1"/>
              </a:buClr>
              <a:buSzPts val="2200"/>
              <a:buFont typeface="Lato"/>
              <a:buChar char="➢"/>
            </a:pPr>
            <a:r>
              <a:rPr lang="en-PH" sz="2200">
                <a:solidFill>
                  <a:schemeClr val="dk1"/>
                </a:solidFill>
                <a:latin typeface="Lato"/>
                <a:ea typeface="Lato"/>
                <a:cs typeface="Lato"/>
                <a:sym typeface="Lato"/>
              </a:rPr>
              <a:t>3,000+ feedbacks from 373 students.</a:t>
            </a:r>
            <a:endParaRPr sz="2200">
              <a:solidFill>
                <a:schemeClr val="dk1"/>
              </a:solidFill>
              <a:latin typeface="Lato"/>
              <a:ea typeface="Lato"/>
              <a:cs typeface="Lato"/>
              <a:sym typeface="Lato"/>
            </a:endParaRPr>
          </a:p>
          <a:p>
            <a:pPr marL="457200" lvl="0" indent="-368300" algn="l" rtl="0">
              <a:lnSpc>
                <a:spcPct val="107916"/>
              </a:lnSpc>
              <a:spcBef>
                <a:spcPts val="0"/>
              </a:spcBef>
              <a:spcAft>
                <a:spcPts val="0"/>
              </a:spcAft>
              <a:buClr>
                <a:schemeClr val="dk1"/>
              </a:buClr>
              <a:buSzPts val="2200"/>
              <a:buFont typeface="Lato"/>
              <a:buChar char="➢"/>
            </a:pPr>
            <a:r>
              <a:rPr lang="en-PH" sz="2200">
                <a:solidFill>
                  <a:schemeClr val="dk1"/>
                </a:solidFill>
                <a:latin typeface="Lato"/>
                <a:ea typeface="Lato"/>
                <a:cs typeface="Lato"/>
                <a:sym typeface="Lato"/>
              </a:rPr>
              <a:t>Out of 3,000+ feedback, only 18.6% provided feedback in the suggestion column.</a:t>
            </a:r>
            <a:br>
              <a:rPr lang="en-PH" sz="2200">
                <a:solidFill>
                  <a:schemeClr val="dk1"/>
                </a:solidFill>
                <a:latin typeface="Lato"/>
                <a:ea typeface="Lato"/>
                <a:cs typeface="Lato"/>
                <a:sym typeface="Lato"/>
              </a:rPr>
            </a:br>
            <a:endParaRPr sz="2200">
              <a:solidFill>
                <a:schemeClr val="dk1"/>
              </a:solidFill>
              <a:latin typeface="Lato"/>
              <a:ea typeface="Lato"/>
              <a:cs typeface="Lato"/>
              <a:sym typeface="Lato"/>
            </a:endParaRPr>
          </a:p>
        </p:txBody>
      </p:sp>
      <p:sp>
        <p:nvSpPr>
          <p:cNvPr id="180" name="Google Shape;180;g726bf176ca_40_0"/>
          <p:cNvSpPr txBox="1"/>
          <p:nvPr/>
        </p:nvSpPr>
        <p:spPr>
          <a:xfrm>
            <a:off x="2047575" y="1955525"/>
            <a:ext cx="4566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200">
                <a:latin typeface="Calibri"/>
                <a:ea typeface="Calibri"/>
                <a:cs typeface="Calibri"/>
                <a:sym typeface="Calibri"/>
              </a:rPr>
              <a:t>576</a:t>
            </a:r>
            <a:endParaRPr sz="1200">
              <a:latin typeface="Calibri"/>
              <a:ea typeface="Calibri"/>
              <a:cs typeface="Calibri"/>
              <a:sym typeface="Calibri"/>
            </a:endParaRPr>
          </a:p>
        </p:txBody>
      </p:sp>
      <p:sp>
        <p:nvSpPr>
          <p:cNvPr id="181" name="Google Shape;181;g726bf176ca_40_0"/>
          <p:cNvSpPr txBox="1"/>
          <p:nvPr/>
        </p:nvSpPr>
        <p:spPr>
          <a:xfrm>
            <a:off x="3995100" y="3650650"/>
            <a:ext cx="6333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PH" sz="1200">
                <a:latin typeface="Calibri"/>
                <a:ea typeface="Calibri"/>
                <a:cs typeface="Calibri"/>
                <a:sym typeface="Calibri"/>
              </a:rPr>
              <a:t>2523</a:t>
            </a:r>
            <a:endParaRPr sz="1200">
              <a:latin typeface="Calibri"/>
              <a:ea typeface="Calibri"/>
              <a:cs typeface="Calibri"/>
              <a:sym typeface="Calibri"/>
            </a:endParaRPr>
          </a:p>
        </p:txBody>
      </p:sp>
      <p:pic>
        <p:nvPicPr>
          <p:cNvPr id="182" name="Google Shape;182;g726bf176ca_40_0"/>
          <p:cNvPicPr preferRelativeResize="0"/>
          <p:nvPr/>
        </p:nvPicPr>
        <p:blipFill>
          <a:blip r:embed="rId5">
            <a:alphaModFix/>
          </a:blip>
          <a:stretch>
            <a:fillRect/>
          </a:stretch>
        </p:blipFill>
        <p:spPr>
          <a:xfrm>
            <a:off x="4628391" y="2711723"/>
            <a:ext cx="696660" cy="642475"/>
          </a:xfrm>
          <a:prstGeom prst="rect">
            <a:avLst/>
          </a:prstGeom>
          <a:noFill/>
          <a:ln>
            <a:noFill/>
          </a:ln>
        </p:spPr>
      </p:pic>
      <p:pic>
        <p:nvPicPr>
          <p:cNvPr id="183" name="Google Shape;183;g726bf176ca_40_0"/>
          <p:cNvPicPr preferRelativeResize="0"/>
          <p:nvPr/>
        </p:nvPicPr>
        <p:blipFill>
          <a:blip r:embed="rId6">
            <a:alphaModFix/>
          </a:blip>
          <a:stretch>
            <a:fillRect/>
          </a:stretch>
        </p:blipFill>
        <p:spPr>
          <a:xfrm>
            <a:off x="5475223" y="1871375"/>
            <a:ext cx="456600"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726bf176ca_39_76"/>
          <p:cNvSpPr txBox="1"/>
          <p:nvPr/>
        </p:nvSpPr>
        <p:spPr>
          <a:xfrm>
            <a:off x="6200200" y="4602900"/>
            <a:ext cx="5710200" cy="580500"/>
          </a:xfrm>
          <a:prstGeom prst="rect">
            <a:avLst/>
          </a:prstGeom>
          <a:noFill/>
          <a:ln>
            <a:noFill/>
          </a:ln>
        </p:spPr>
        <p:txBody>
          <a:bodyPr spcFirstLastPara="1" wrap="square" lIns="91425" tIns="91425" rIns="91425" bIns="91425" anchor="t" anchorCtr="0">
            <a:noAutofit/>
          </a:bodyPr>
          <a:lstStyle/>
          <a:p>
            <a:pPr marL="457200" lvl="0" indent="-368300" algn="l" rtl="0">
              <a:lnSpc>
                <a:spcPct val="107916"/>
              </a:lnSpc>
              <a:spcBef>
                <a:spcPts val="0"/>
              </a:spcBef>
              <a:spcAft>
                <a:spcPts val="0"/>
              </a:spcAft>
              <a:buClr>
                <a:schemeClr val="dk1"/>
              </a:buClr>
              <a:buSzPts val="2200"/>
              <a:buFont typeface="Lato"/>
              <a:buChar char="➢"/>
            </a:pPr>
            <a:r>
              <a:rPr lang="en-PH" sz="2200">
                <a:solidFill>
                  <a:schemeClr val="dk1"/>
                </a:solidFill>
                <a:latin typeface="Lato"/>
                <a:ea typeface="Lato"/>
                <a:cs typeface="Lato"/>
                <a:sym typeface="Lato"/>
              </a:rPr>
              <a:t>Correct repeated consecutive characters in words </a:t>
            </a:r>
            <a:endParaRPr>
              <a:latin typeface="Lato"/>
              <a:ea typeface="Lato"/>
              <a:cs typeface="Lato"/>
              <a:sym typeface="Lato"/>
            </a:endParaRPr>
          </a:p>
        </p:txBody>
      </p:sp>
      <p:sp>
        <p:nvSpPr>
          <p:cNvPr id="190" name="Google Shape;190;g726bf176ca_39_76"/>
          <p:cNvSpPr txBox="1"/>
          <p:nvPr/>
        </p:nvSpPr>
        <p:spPr>
          <a:xfrm>
            <a:off x="448988" y="4602875"/>
            <a:ext cx="5199600" cy="1603500"/>
          </a:xfrm>
          <a:prstGeom prst="rect">
            <a:avLst/>
          </a:prstGeom>
          <a:noFill/>
          <a:ln>
            <a:noFill/>
          </a:ln>
        </p:spPr>
        <p:txBody>
          <a:bodyPr spcFirstLastPara="1" wrap="square" lIns="91425" tIns="91425" rIns="91425" bIns="91425" anchor="t" anchorCtr="0">
            <a:noAutofit/>
          </a:bodyPr>
          <a:lstStyle/>
          <a:p>
            <a:pPr marL="457200" lvl="0" indent="-368300" algn="l" rtl="0">
              <a:lnSpc>
                <a:spcPct val="107916"/>
              </a:lnSpc>
              <a:spcBef>
                <a:spcPts val="0"/>
              </a:spcBef>
              <a:spcAft>
                <a:spcPts val="0"/>
              </a:spcAft>
              <a:buClr>
                <a:schemeClr val="dk1"/>
              </a:buClr>
              <a:buSzPts val="2200"/>
              <a:buFont typeface="Lato"/>
              <a:buChar char="➢"/>
            </a:pPr>
            <a:r>
              <a:rPr lang="en-PH" sz="2200">
                <a:solidFill>
                  <a:schemeClr val="dk1"/>
                </a:solidFill>
                <a:latin typeface="Lato"/>
                <a:ea typeface="Lato"/>
                <a:cs typeface="Lato"/>
                <a:sym typeface="Lato"/>
              </a:rPr>
              <a:t>Expand contractions</a:t>
            </a:r>
            <a:br>
              <a:rPr lang="en-PH" sz="2200">
                <a:solidFill>
                  <a:schemeClr val="dk1"/>
                </a:solidFill>
                <a:latin typeface="Lato"/>
                <a:ea typeface="Lato"/>
                <a:cs typeface="Lato"/>
                <a:sym typeface="Lato"/>
              </a:rPr>
            </a:br>
            <a:endParaRPr sz="2200">
              <a:solidFill>
                <a:schemeClr val="dk1"/>
              </a:solidFill>
              <a:latin typeface="Lato"/>
              <a:ea typeface="Lato"/>
              <a:cs typeface="Lato"/>
              <a:sym typeface="Lato"/>
            </a:endParaRPr>
          </a:p>
        </p:txBody>
      </p:sp>
      <p:sp>
        <p:nvSpPr>
          <p:cNvPr id="191" name="Google Shape;191;g726bf176ca_39_76"/>
          <p:cNvSpPr txBox="1"/>
          <p:nvPr/>
        </p:nvSpPr>
        <p:spPr>
          <a:xfrm>
            <a:off x="482939" y="337403"/>
            <a:ext cx="20211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EDA</a:t>
            </a:r>
            <a:endParaRPr sz="1400" b="0" i="0" u="none" strike="noStrike" cap="none">
              <a:solidFill>
                <a:srgbClr val="000000"/>
              </a:solidFill>
              <a:latin typeface="Arial"/>
              <a:ea typeface="Arial"/>
              <a:cs typeface="Arial"/>
              <a:sym typeface="Arial"/>
            </a:endParaRPr>
          </a:p>
        </p:txBody>
      </p:sp>
      <p:grpSp>
        <p:nvGrpSpPr>
          <p:cNvPr id="192" name="Google Shape;192;g726bf176ca_39_76"/>
          <p:cNvGrpSpPr/>
          <p:nvPr/>
        </p:nvGrpSpPr>
        <p:grpSpPr>
          <a:xfrm>
            <a:off x="2504037" y="375263"/>
            <a:ext cx="633300" cy="755186"/>
            <a:chOff x="3432729" y="337403"/>
            <a:chExt cx="633300" cy="755186"/>
          </a:xfrm>
        </p:grpSpPr>
        <p:sp>
          <p:nvSpPr>
            <p:cNvPr id="193" name="Google Shape;193;g726bf176ca_39_76"/>
            <p:cNvSpPr/>
            <p:nvPr/>
          </p:nvSpPr>
          <p:spPr>
            <a:xfrm rot="5400000">
              <a:off x="3382029" y="388103"/>
              <a:ext cx="734700" cy="6333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194" name="Google Shape;194;g726bf176ca_39_76"/>
            <p:cNvSpPr/>
            <p:nvPr/>
          </p:nvSpPr>
          <p:spPr>
            <a:xfrm rot="5400000">
              <a:off x="3591429" y="617989"/>
              <a:ext cx="509700" cy="439500"/>
            </a:xfrm>
            <a:prstGeom prst="triangle">
              <a:avLst>
                <a:gd name="adj" fmla="val 50000"/>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grpSp>
      <p:pic>
        <p:nvPicPr>
          <p:cNvPr id="195" name="Google Shape;195;g726bf176ca_39_76"/>
          <p:cNvPicPr preferRelativeResize="0"/>
          <p:nvPr/>
        </p:nvPicPr>
        <p:blipFill>
          <a:blip r:embed="rId3">
            <a:alphaModFix/>
          </a:blip>
          <a:stretch>
            <a:fillRect/>
          </a:stretch>
        </p:blipFill>
        <p:spPr>
          <a:xfrm>
            <a:off x="6033825" y="1382852"/>
            <a:ext cx="6097575" cy="3220035"/>
          </a:xfrm>
          <a:prstGeom prst="rect">
            <a:avLst/>
          </a:prstGeom>
          <a:noFill/>
          <a:ln>
            <a:noFill/>
          </a:ln>
        </p:spPr>
      </p:pic>
      <p:pic>
        <p:nvPicPr>
          <p:cNvPr id="196" name="Google Shape;196;g726bf176ca_39_76"/>
          <p:cNvPicPr preferRelativeResize="0"/>
          <p:nvPr/>
        </p:nvPicPr>
        <p:blipFill>
          <a:blip r:embed="rId4">
            <a:alphaModFix/>
          </a:blip>
          <a:stretch>
            <a:fillRect/>
          </a:stretch>
        </p:blipFill>
        <p:spPr>
          <a:xfrm>
            <a:off x="76250" y="1382850"/>
            <a:ext cx="6097495" cy="322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726bf176ca_39_33"/>
          <p:cNvSpPr txBox="1">
            <a:spLocks noGrp="1"/>
          </p:cNvSpPr>
          <p:nvPr>
            <p:ph type="body" idx="1"/>
          </p:nvPr>
        </p:nvSpPr>
        <p:spPr>
          <a:xfrm>
            <a:off x="838200" y="3950575"/>
            <a:ext cx="7762800" cy="1925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PH" sz="2400" b="1">
                <a:highlight>
                  <a:srgbClr val="FFE599"/>
                </a:highlight>
              </a:rPr>
              <a:t>Specific Preprocessing steps for our dataset:</a:t>
            </a:r>
            <a:endParaRPr sz="2400" b="1">
              <a:highlight>
                <a:srgbClr val="FFE599"/>
              </a:highlight>
            </a:endParaRPr>
          </a:p>
          <a:p>
            <a:pPr marL="457200" lvl="0" indent="-355600" algn="l" rtl="0">
              <a:lnSpc>
                <a:spcPct val="115000"/>
              </a:lnSpc>
              <a:spcBef>
                <a:spcPts val="1000"/>
              </a:spcBef>
              <a:spcAft>
                <a:spcPts val="0"/>
              </a:spcAft>
              <a:buSzPts val="2000"/>
              <a:buFont typeface="Lato"/>
              <a:buAutoNum type="arabicPeriod"/>
            </a:pPr>
            <a:r>
              <a:rPr lang="en-PH" sz="2000">
                <a:latin typeface="Lato"/>
                <a:ea typeface="Lato"/>
                <a:cs typeface="Lato"/>
                <a:sym typeface="Lato"/>
              </a:rPr>
              <a:t>Removal of null feedbacks </a:t>
            </a:r>
            <a:endParaRPr sz="2000">
              <a:latin typeface="Lato"/>
              <a:ea typeface="Lato"/>
              <a:cs typeface="Lato"/>
              <a:sym typeface="Lato"/>
            </a:endParaRPr>
          </a:p>
          <a:p>
            <a:pPr marL="457200" lvl="0" indent="-355600" algn="l" rtl="0">
              <a:lnSpc>
                <a:spcPct val="115000"/>
              </a:lnSpc>
              <a:spcBef>
                <a:spcPts val="0"/>
              </a:spcBef>
              <a:spcAft>
                <a:spcPts val="0"/>
              </a:spcAft>
              <a:buSzPts val="2000"/>
              <a:buFont typeface="Lato"/>
              <a:buAutoNum type="arabicPeriod"/>
            </a:pPr>
            <a:r>
              <a:rPr lang="en-PH" sz="2000">
                <a:latin typeface="Lato"/>
                <a:ea typeface="Lato"/>
                <a:cs typeface="Lato"/>
                <a:sym typeface="Lato"/>
              </a:rPr>
              <a:t>Removal of consecutive words</a:t>
            </a:r>
            <a:endParaRPr sz="2000">
              <a:latin typeface="Lato"/>
              <a:ea typeface="Lato"/>
              <a:cs typeface="Lato"/>
              <a:sym typeface="Lato"/>
            </a:endParaRPr>
          </a:p>
          <a:p>
            <a:pPr marL="457200" lvl="0" indent="-355600" algn="l" rtl="0">
              <a:lnSpc>
                <a:spcPct val="115000"/>
              </a:lnSpc>
              <a:spcBef>
                <a:spcPts val="0"/>
              </a:spcBef>
              <a:spcAft>
                <a:spcPts val="0"/>
              </a:spcAft>
              <a:buSzPts val="2000"/>
              <a:buFont typeface="Lato"/>
              <a:buAutoNum type="arabicPeriod"/>
            </a:pPr>
            <a:r>
              <a:rPr lang="en-PH" sz="2000">
                <a:latin typeface="Lato"/>
                <a:ea typeface="Lato"/>
                <a:cs typeface="Lato"/>
                <a:sym typeface="Lato"/>
              </a:rPr>
              <a:t>Normalization of words</a:t>
            </a:r>
            <a:endParaRPr sz="2000">
              <a:latin typeface="Lato"/>
              <a:ea typeface="Lato"/>
              <a:cs typeface="Lato"/>
              <a:sym typeface="Lato"/>
            </a:endParaRPr>
          </a:p>
          <a:p>
            <a:pPr marL="457200" lvl="0" indent="-355600" algn="l" rtl="0">
              <a:lnSpc>
                <a:spcPct val="115000"/>
              </a:lnSpc>
              <a:spcBef>
                <a:spcPts val="0"/>
              </a:spcBef>
              <a:spcAft>
                <a:spcPts val="0"/>
              </a:spcAft>
              <a:buSzPts val="2000"/>
              <a:buFont typeface="Lato"/>
              <a:buAutoNum type="arabicPeriod"/>
            </a:pPr>
            <a:r>
              <a:rPr lang="en-PH" sz="2000">
                <a:latin typeface="Lato"/>
                <a:ea typeface="Lato"/>
                <a:cs typeface="Lato"/>
                <a:sym typeface="Lato"/>
              </a:rPr>
              <a:t>Expand Contractions</a:t>
            </a:r>
            <a:endParaRPr sz="2000">
              <a:latin typeface="Lato"/>
              <a:ea typeface="Lato"/>
              <a:cs typeface="Lato"/>
              <a:sym typeface="Lato"/>
            </a:endParaRPr>
          </a:p>
        </p:txBody>
      </p:sp>
      <p:sp>
        <p:nvSpPr>
          <p:cNvPr id="203" name="Google Shape;203;g726bf176ca_39_33"/>
          <p:cNvSpPr txBox="1">
            <a:spLocks noGrp="1"/>
          </p:cNvSpPr>
          <p:nvPr>
            <p:ph type="body" idx="1"/>
          </p:nvPr>
        </p:nvSpPr>
        <p:spPr>
          <a:xfrm>
            <a:off x="838200" y="1536550"/>
            <a:ext cx="10515600" cy="2088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PH" sz="2400" b="1">
                <a:highlight>
                  <a:srgbClr val="FFE599"/>
                </a:highlight>
              </a:rPr>
              <a:t>Standard Preprocessing steps: </a:t>
            </a:r>
            <a:endParaRPr sz="2400" b="1">
              <a:highlight>
                <a:srgbClr val="FFE599"/>
              </a:highlight>
            </a:endParaRPr>
          </a:p>
          <a:p>
            <a:pPr marL="457200" lvl="0" indent="-355600" algn="l" rtl="0">
              <a:spcBef>
                <a:spcPts val="1000"/>
              </a:spcBef>
              <a:spcAft>
                <a:spcPts val="0"/>
              </a:spcAft>
              <a:buSzPts val="2000"/>
              <a:buFont typeface="Lato"/>
              <a:buAutoNum type="arabicPeriod"/>
            </a:pPr>
            <a:r>
              <a:rPr lang="en-PH" sz="2000">
                <a:latin typeface="Lato"/>
                <a:ea typeface="Lato"/>
                <a:cs typeface="Lato"/>
                <a:sym typeface="Lato"/>
              </a:rPr>
              <a:t>Lowercase words</a:t>
            </a:r>
            <a:endParaRPr sz="2000">
              <a:latin typeface="Lato"/>
              <a:ea typeface="Lato"/>
              <a:cs typeface="Lato"/>
              <a:sym typeface="Lato"/>
            </a:endParaRPr>
          </a:p>
          <a:p>
            <a:pPr marL="457200" lvl="0" indent="-355600" algn="l" rtl="0">
              <a:spcBef>
                <a:spcPts val="0"/>
              </a:spcBef>
              <a:spcAft>
                <a:spcPts val="0"/>
              </a:spcAft>
              <a:buSzPts val="2000"/>
              <a:buFont typeface="Lato"/>
              <a:buAutoNum type="arabicPeriod"/>
            </a:pPr>
            <a:r>
              <a:rPr lang="en-PH" sz="2000">
                <a:latin typeface="Lato"/>
                <a:ea typeface="Lato"/>
                <a:cs typeface="Lato"/>
                <a:sym typeface="Lato"/>
              </a:rPr>
              <a:t>Removal of stopwords</a:t>
            </a:r>
            <a:endParaRPr sz="2000">
              <a:latin typeface="Lato"/>
              <a:ea typeface="Lato"/>
              <a:cs typeface="Lato"/>
              <a:sym typeface="Lato"/>
            </a:endParaRPr>
          </a:p>
          <a:p>
            <a:pPr marL="457200" lvl="0" indent="-355600" algn="l" rtl="0">
              <a:spcBef>
                <a:spcPts val="0"/>
              </a:spcBef>
              <a:spcAft>
                <a:spcPts val="0"/>
              </a:spcAft>
              <a:buSzPts val="2000"/>
              <a:buFont typeface="Lato"/>
              <a:buAutoNum type="arabicPeriod"/>
            </a:pPr>
            <a:r>
              <a:rPr lang="en-PH" sz="2000">
                <a:latin typeface="Lato"/>
                <a:ea typeface="Lato"/>
                <a:cs typeface="Lato"/>
                <a:sym typeface="Lato"/>
              </a:rPr>
              <a:t>Removal of punctuation/symbols </a:t>
            </a:r>
            <a:endParaRPr sz="2000">
              <a:latin typeface="Lato"/>
              <a:ea typeface="Lato"/>
              <a:cs typeface="Lato"/>
              <a:sym typeface="Lato"/>
            </a:endParaRPr>
          </a:p>
          <a:p>
            <a:pPr marL="457200" lvl="0" indent="-355600" algn="l" rtl="0">
              <a:spcBef>
                <a:spcPts val="0"/>
              </a:spcBef>
              <a:spcAft>
                <a:spcPts val="0"/>
              </a:spcAft>
              <a:buSzPts val="2000"/>
              <a:buFont typeface="Lato"/>
              <a:buAutoNum type="arabicPeriod"/>
            </a:pPr>
            <a:r>
              <a:rPr lang="en-PH" sz="2000">
                <a:latin typeface="Lato"/>
                <a:ea typeface="Lato"/>
                <a:cs typeface="Lato"/>
                <a:sym typeface="Lato"/>
              </a:rPr>
              <a:t>Removal of digits</a:t>
            </a:r>
            <a:endParaRPr sz="2000">
              <a:latin typeface="Lato"/>
              <a:ea typeface="Lato"/>
              <a:cs typeface="Lato"/>
              <a:sym typeface="Lato"/>
            </a:endParaRPr>
          </a:p>
          <a:p>
            <a:pPr marL="457200" lvl="0" indent="-355600" algn="l" rtl="0">
              <a:spcBef>
                <a:spcPts val="0"/>
              </a:spcBef>
              <a:spcAft>
                <a:spcPts val="0"/>
              </a:spcAft>
              <a:buSzPts val="2000"/>
              <a:buFont typeface="Lato"/>
              <a:buAutoNum type="arabicPeriod"/>
            </a:pPr>
            <a:r>
              <a:rPr lang="en-PH" sz="2000">
                <a:latin typeface="Lato"/>
                <a:ea typeface="Lato"/>
                <a:cs typeface="Lato"/>
                <a:sym typeface="Lato"/>
              </a:rPr>
              <a:t>Lemmatization</a:t>
            </a:r>
            <a:endParaRPr sz="2000">
              <a:latin typeface="Lato"/>
              <a:ea typeface="Lato"/>
              <a:cs typeface="Lato"/>
              <a:sym typeface="Lato"/>
            </a:endParaRPr>
          </a:p>
          <a:p>
            <a:pPr marL="457200" lvl="0" indent="-355600" algn="l" rtl="0">
              <a:spcBef>
                <a:spcPts val="0"/>
              </a:spcBef>
              <a:spcAft>
                <a:spcPts val="0"/>
              </a:spcAft>
              <a:buSzPts val="2000"/>
              <a:buFont typeface="Lato"/>
              <a:buAutoNum type="arabicPeriod"/>
            </a:pPr>
            <a:r>
              <a:rPr lang="en-PH" sz="2000">
                <a:latin typeface="Lato"/>
                <a:ea typeface="Lato"/>
                <a:cs typeface="Lato"/>
                <a:sym typeface="Lato"/>
              </a:rPr>
              <a:t>Removal of short words (1 letter words)</a:t>
            </a:r>
            <a:endParaRPr sz="2000">
              <a:latin typeface="Lato"/>
              <a:ea typeface="Lato"/>
              <a:cs typeface="Lato"/>
              <a:sym typeface="Lato"/>
            </a:endParaRPr>
          </a:p>
        </p:txBody>
      </p:sp>
      <p:sp>
        <p:nvSpPr>
          <p:cNvPr id="204" name="Google Shape;204;g726bf176ca_39_33"/>
          <p:cNvSpPr txBox="1">
            <a:spLocks noGrp="1"/>
          </p:cNvSpPr>
          <p:nvPr>
            <p:ph type="body" idx="1"/>
          </p:nvPr>
        </p:nvSpPr>
        <p:spPr>
          <a:xfrm>
            <a:off x="5988600" y="4309900"/>
            <a:ext cx="6534900" cy="1925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PH" sz="2000">
                <a:latin typeface="Lato"/>
                <a:ea typeface="Lato"/>
                <a:cs typeface="Lato"/>
                <a:sym typeface="Lato"/>
              </a:rPr>
              <a:t>[</a:t>
            </a:r>
            <a:r>
              <a:rPr lang="en-PH" sz="2000" i="1">
                <a:latin typeface="Lato"/>
                <a:ea typeface="Lato"/>
                <a:cs typeface="Lato"/>
                <a:sym typeface="Lato"/>
              </a:rPr>
              <a:t>“nil”, “None”, “Nothing as of now”</a:t>
            </a:r>
            <a:r>
              <a:rPr lang="en-PH" sz="2000">
                <a:latin typeface="Lato"/>
                <a:ea typeface="Lato"/>
                <a:cs typeface="Lato"/>
                <a:sym typeface="Lato"/>
              </a:rPr>
              <a:t>]</a:t>
            </a:r>
            <a:endParaRPr sz="2000">
              <a:latin typeface="Lato"/>
              <a:ea typeface="Lato"/>
              <a:cs typeface="Lato"/>
              <a:sym typeface="Lato"/>
            </a:endParaRPr>
          </a:p>
          <a:p>
            <a:pPr marL="0" lvl="0" indent="0" algn="l" rtl="0">
              <a:spcBef>
                <a:spcPts val="1000"/>
              </a:spcBef>
              <a:spcAft>
                <a:spcPts val="0"/>
              </a:spcAft>
              <a:buNone/>
            </a:pPr>
            <a:r>
              <a:rPr lang="en-PH" sz="2000">
                <a:latin typeface="Lato"/>
                <a:ea typeface="Lato"/>
                <a:cs typeface="Lato"/>
                <a:sym typeface="Lato"/>
              </a:rPr>
              <a:t>[</a:t>
            </a:r>
            <a:r>
              <a:rPr lang="en-PH" sz="2000" i="1">
                <a:latin typeface="Lato"/>
                <a:ea typeface="Lato"/>
                <a:cs typeface="Lato"/>
                <a:sym typeface="Lato"/>
              </a:rPr>
              <a:t>“signaviooooo”, “classss”, “analysisssss” </a:t>
            </a:r>
            <a:r>
              <a:rPr lang="en-PH" sz="2000">
                <a:latin typeface="Lato"/>
                <a:ea typeface="Lato"/>
                <a:cs typeface="Lato"/>
                <a:sym typeface="Lato"/>
              </a:rPr>
              <a:t>]</a:t>
            </a:r>
            <a:endParaRPr sz="2000">
              <a:latin typeface="Lato"/>
              <a:ea typeface="Lato"/>
              <a:cs typeface="Lato"/>
              <a:sym typeface="Lato"/>
            </a:endParaRPr>
          </a:p>
          <a:p>
            <a:pPr marL="0" lvl="0" indent="0" algn="l" rtl="0">
              <a:spcBef>
                <a:spcPts val="1000"/>
              </a:spcBef>
              <a:spcAft>
                <a:spcPts val="0"/>
              </a:spcAft>
              <a:buNone/>
            </a:pPr>
            <a:r>
              <a:rPr lang="en-PH" sz="2000">
                <a:latin typeface="Lato"/>
                <a:ea typeface="Lato"/>
                <a:cs typeface="Lato"/>
                <a:sym typeface="Lato"/>
              </a:rPr>
              <a:t>{</a:t>
            </a:r>
            <a:r>
              <a:rPr lang="en-PH" sz="2000" i="1">
                <a:latin typeface="Lato"/>
                <a:ea typeface="Lato"/>
                <a:cs typeface="Lato"/>
                <a:sym typeface="Lato"/>
              </a:rPr>
              <a:t>“prof”: “professor”, “ty”: “thank you”, “qn/qns”: “question”</a:t>
            </a:r>
            <a:r>
              <a:rPr lang="en-PH" sz="2000">
                <a:latin typeface="Lato"/>
                <a:ea typeface="Lato"/>
                <a:cs typeface="Lato"/>
                <a:sym typeface="Lato"/>
              </a:rPr>
              <a:t>}</a:t>
            </a:r>
            <a:endParaRPr sz="2000">
              <a:latin typeface="Lato"/>
              <a:ea typeface="Lato"/>
              <a:cs typeface="Lato"/>
              <a:sym typeface="Lato"/>
            </a:endParaRPr>
          </a:p>
          <a:p>
            <a:pPr marL="0" lvl="0" indent="0" algn="l" rtl="0">
              <a:spcBef>
                <a:spcPts val="1000"/>
              </a:spcBef>
              <a:spcAft>
                <a:spcPts val="0"/>
              </a:spcAft>
              <a:buNone/>
            </a:pPr>
            <a:r>
              <a:rPr lang="en-PH" sz="2000">
                <a:latin typeface="Lato"/>
                <a:ea typeface="Lato"/>
                <a:cs typeface="Lato"/>
                <a:sym typeface="Lato"/>
              </a:rPr>
              <a:t>[</a:t>
            </a:r>
            <a:r>
              <a:rPr lang="en-PH" sz="2000" i="1">
                <a:latin typeface="Lato"/>
                <a:ea typeface="Lato"/>
                <a:cs typeface="Lato"/>
                <a:sym typeface="Lato"/>
              </a:rPr>
              <a:t>“I’ll: I will”, “cause: because”, “don’t: do not”</a:t>
            </a:r>
            <a:r>
              <a:rPr lang="en-PH" sz="2000">
                <a:latin typeface="Lato"/>
                <a:ea typeface="Lato"/>
                <a:cs typeface="Lato"/>
                <a:sym typeface="Lato"/>
              </a:rPr>
              <a:t>]</a:t>
            </a:r>
            <a:endParaRPr sz="2000">
              <a:latin typeface="Lato"/>
              <a:ea typeface="Lato"/>
              <a:cs typeface="Lato"/>
              <a:sym typeface="Lato"/>
            </a:endParaRPr>
          </a:p>
        </p:txBody>
      </p:sp>
      <p:cxnSp>
        <p:nvCxnSpPr>
          <p:cNvPr id="205" name="Google Shape;205;g726bf176ca_39_33"/>
          <p:cNvCxnSpPr/>
          <p:nvPr/>
        </p:nvCxnSpPr>
        <p:spPr>
          <a:xfrm>
            <a:off x="4403700" y="4688450"/>
            <a:ext cx="1528800" cy="141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g726bf176ca_39_33"/>
          <p:cNvCxnSpPr/>
          <p:nvPr/>
        </p:nvCxnSpPr>
        <p:spPr>
          <a:xfrm>
            <a:off x="4908600" y="5079275"/>
            <a:ext cx="1023900" cy="0"/>
          </a:xfrm>
          <a:prstGeom prst="straightConnector1">
            <a:avLst/>
          </a:prstGeom>
          <a:noFill/>
          <a:ln w="9525" cap="flat" cmpd="sng">
            <a:solidFill>
              <a:schemeClr val="dk2"/>
            </a:solidFill>
            <a:prstDash val="solid"/>
            <a:round/>
            <a:headEnd type="none" w="med" len="med"/>
            <a:tailEnd type="triangle" w="med" len="med"/>
          </a:ln>
        </p:spPr>
      </p:cxnSp>
      <p:cxnSp>
        <p:nvCxnSpPr>
          <p:cNvPr id="207" name="Google Shape;207;g726bf176ca_39_33"/>
          <p:cNvCxnSpPr/>
          <p:nvPr/>
        </p:nvCxnSpPr>
        <p:spPr>
          <a:xfrm>
            <a:off x="4177450" y="5303675"/>
            <a:ext cx="1809300" cy="96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g726bf176ca_39_33"/>
          <p:cNvCxnSpPr/>
          <p:nvPr/>
        </p:nvCxnSpPr>
        <p:spPr>
          <a:xfrm rot="10800000" flipH="1">
            <a:off x="3802500" y="5690075"/>
            <a:ext cx="2186100" cy="300"/>
          </a:xfrm>
          <a:prstGeom prst="straightConnector1">
            <a:avLst/>
          </a:prstGeom>
          <a:noFill/>
          <a:ln w="9525" cap="flat" cmpd="sng">
            <a:solidFill>
              <a:schemeClr val="dk2"/>
            </a:solidFill>
            <a:prstDash val="solid"/>
            <a:round/>
            <a:headEnd type="none" w="med" len="med"/>
            <a:tailEnd type="triangle" w="med" len="med"/>
          </a:ln>
        </p:spPr>
      </p:cxnSp>
      <p:sp>
        <p:nvSpPr>
          <p:cNvPr id="209" name="Google Shape;209;g726bf176ca_39_33"/>
          <p:cNvSpPr txBox="1"/>
          <p:nvPr/>
        </p:nvSpPr>
        <p:spPr>
          <a:xfrm>
            <a:off x="558796" y="396988"/>
            <a:ext cx="55773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Data Preprocessing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8"/>
          <p:cNvSpPr/>
          <p:nvPr/>
        </p:nvSpPr>
        <p:spPr>
          <a:xfrm>
            <a:off x="8726488" y="1477744"/>
            <a:ext cx="2531700" cy="25590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sp>
        <p:nvSpPr>
          <p:cNvPr id="215" name="Google Shape;215;p8"/>
          <p:cNvSpPr txBox="1"/>
          <p:nvPr/>
        </p:nvSpPr>
        <p:spPr>
          <a:xfrm>
            <a:off x="761088" y="4099801"/>
            <a:ext cx="2808000" cy="41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b="1">
                <a:solidFill>
                  <a:schemeClr val="dk1"/>
                </a:solidFill>
                <a:latin typeface="Playfair Display"/>
                <a:ea typeface="Playfair Display"/>
                <a:cs typeface="Playfair Display"/>
                <a:sym typeface="Playfair Display"/>
              </a:rPr>
              <a:t>Short Text</a:t>
            </a:r>
            <a:endParaRPr sz="1400" b="1" i="0" u="none" strike="noStrike" cap="none">
              <a:solidFill>
                <a:srgbClr val="000000"/>
              </a:solidFill>
            </a:endParaRPr>
          </a:p>
        </p:txBody>
      </p:sp>
      <p:sp>
        <p:nvSpPr>
          <p:cNvPr id="216" name="Google Shape;216;p8"/>
          <p:cNvSpPr txBox="1"/>
          <p:nvPr/>
        </p:nvSpPr>
        <p:spPr>
          <a:xfrm>
            <a:off x="377013" y="4504275"/>
            <a:ext cx="3499200" cy="1463400"/>
          </a:xfrm>
          <a:prstGeom prst="rect">
            <a:avLst/>
          </a:prstGeom>
          <a:noFill/>
          <a:ln>
            <a:noFill/>
          </a:ln>
        </p:spPr>
        <p:txBody>
          <a:bodyPr spcFirstLastPara="1" wrap="square" lIns="91425" tIns="45700" rIns="91425" bIns="45700" anchor="t" anchorCtr="0">
            <a:noAutofit/>
          </a:bodyPr>
          <a:lstStyle/>
          <a:p>
            <a:pPr marL="457200" lvl="0" indent="-342900" algn="l" rtl="0">
              <a:lnSpc>
                <a:spcPct val="107916"/>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Documents have ~5 words</a:t>
            </a:r>
            <a:endParaRPr sz="1800">
              <a:solidFill>
                <a:schemeClr val="dk1"/>
              </a:solidFill>
              <a:latin typeface="Lato"/>
              <a:ea typeface="Lato"/>
              <a:cs typeface="Lato"/>
              <a:sym typeface="Lato"/>
            </a:endParaRPr>
          </a:p>
          <a:p>
            <a:pPr marL="457200" lvl="0" indent="-342900" algn="l" rtl="0">
              <a:lnSpc>
                <a:spcPct val="107916"/>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 Word sparsity issue </a:t>
            </a:r>
            <a:endParaRPr sz="1800">
              <a:solidFill>
                <a:schemeClr val="dk1"/>
              </a:solidFill>
              <a:latin typeface="Lato"/>
              <a:ea typeface="Lato"/>
              <a:cs typeface="Lato"/>
              <a:sym typeface="Lato"/>
            </a:endParaRPr>
          </a:p>
          <a:p>
            <a:pPr marL="457200" lvl="0" indent="-342900" algn="l" rtl="0">
              <a:lnSpc>
                <a:spcPct val="107916"/>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576 records for “Suggestion” column.</a:t>
            </a:r>
            <a:endParaRPr sz="1800">
              <a:solidFill>
                <a:schemeClr val="dk1"/>
              </a:solidFill>
              <a:latin typeface="Lato"/>
              <a:ea typeface="Lato"/>
              <a:cs typeface="Lato"/>
              <a:sym typeface="Lato"/>
            </a:endParaRPr>
          </a:p>
        </p:txBody>
      </p:sp>
      <p:sp>
        <p:nvSpPr>
          <p:cNvPr id="217" name="Google Shape;217;p8"/>
          <p:cNvSpPr txBox="1"/>
          <p:nvPr/>
        </p:nvSpPr>
        <p:spPr>
          <a:xfrm>
            <a:off x="4596986" y="4099800"/>
            <a:ext cx="31284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b="1">
                <a:solidFill>
                  <a:schemeClr val="dk1"/>
                </a:solidFill>
                <a:latin typeface="Playfair Display"/>
                <a:ea typeface="Playfair Display"/>
                <a:cs typeface="Playfair Display"/>
                <a:sym typeface="Playfair Display"/>
              </a:rPr>
              <a:t>Single topic per document</a:t>
            </a:r>
            <a:endParaRPr sz="1400" b="1" i="0" u="none" strike="noStrike" cap="none">
              <a:solidFill>
                <a:srgbClr val="000000"/>
              </a:solidFill>
            </a:endParaRPr>
          </a:p>
        </p:txBody>
      </p:sp>
      <p:sp>
        <p:nvSpPr>
          <p:cNvPr id="218" name="Google Shape;218;p8"/>
          <p:cNvSpPr txBox="1"/>
          <p:nvPr/>
        </p:nvSpPr>
        <p:spPr>
          <a:xfrm>
            <a:off x="4596975" y="4608300"/>
            <a:ext cx="3225900" cy="1463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Lato"/>
              <a:buChar char="➢"/>
            </a:pPr>
            <a:r>
              <a:rPr lang="en-PH" sz="1800">
                <a:solidFill>
                  <a:schemeClr val="dk1"/>
                </a:solidFill>
                <a:latin typeface="Lato"/>
                <a:ea typeface="Lato"/>
                <a:cs typeface="Lato"/>
                <a:sym typeface="Lato"/>
              </a:rPr>
              <a:t>Only one topic per document</a:t>
            </a:r>
            <a:endParaRPr sz="1800">
              <a:solidFill>
                <a:schemeClr val="dk1"/>
              </a:solidFill>
              <a:latin typeface="Lato"/>
              <a:ea typeface="Lato"/>
              <a:cs typeface="Lato"/>
              <a:sym typeface="Lato"/>
            </a:endParaRPr>
          </a:p>
          <a:p>
            <a:pPr marL="457200" marR="0" lvl="0" indent="-342900" algn="l" rtl="0">
              <a:lnSpc>
                <a:spcPct val="100000"/>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Violates LDA’s assumption</a:t>
            </a:r>
            <a:endParaRPr sz="1800">
              <a:solidFill>
                <a:schemeClr val="dk1"/>
              </a:solidFill>
              <a:latin typeface="Lato"/>
              <a:ea typeface="Lato"/>
              <a:cs typeface="Lato"/>
              <a:sym typeface="Lato"/>
            </a:endParaRPr>
          </a:p>
          <a:p>
            <a:pPr marL="457200" marR="0" lvl="0" indent="-342900" algn="l" rtl="0">
              <a:lnSpc>
                <a:spcPct val="100000"/>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Nature of feedback</a:t>
            </a:r>
            <a:endParaRPr sz="1800">
              <a:solidFill>
                <a:schemeClr val="dk1"/>
              </a:solidFill>
              <a:latin typeface="Lato"/>
              <a:ea typeface="Lato"/>
              <a:cs typeface="Lato"/>
              <a:sym typeface="Lato"/>
            </a:endParaRPr>
          </a:p>
        </p:txBody>
      </p:sp>
      <p:sp>
        <p:nvSpPr>
          <p:cNvPr id="219" name="Google Shape;219;p8"/>
          <p:cNvSpPr txBox="1"/>
          <p:nvPr/>
        </p:nvSpPr>
        <p:spPr>
          <a:xfrm>
            <a:off x="8588348" y="4167527"/>
            <a:ext cx="2808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PH" sz="1800" b="1">
                <a:solidFill>
                  <a:schemeClr val="dk1"/>
                </a:solidFill>
                <a:latin typeface="Playfair Display"/>
                <a:ea typeface="Playfair Display"/>
                <a:cs typeface="Playfair Display"/>
                <a:sym typeface="Playfair Display"/>
              </a:rPr>
              <a:t>Linguistic Features</a:t>
            </a:r>
            <a:endParaRPr sz="1400" b="1" i="0" u="none" strike="noStrike" cap="none">
              <a:solidFill>
                <a:srgbClr val="000000"/>
              </a:solidFill>
            </a:endParaRPr>
          </a:p>
        </p:txBody>
      </p:sp>
      <p:sp>
        <p:nvSpPr>
          <p:cNvPr id="220" name="Google Shape;220;p8"/>
          <p:cNvSpPr txBox="1"/>
          <p:nvPr/>
        </p:nvSpPr>
        <p:spPr>
          <a:xfrm>
            <a:off x="7725388" y="4608300"/>
            <a:ext cx="4394400" cy="1857000"/>
          </a:xfrm>
          <a:prstGeom prst="rect">
            <a:avLst/>
          </a:prstGeom>
          <a:noFill/>
          <a:ln>
            <a:noFill/>
          </a:ln>
        </p:spPr>
        <p:txBody>
          <a:bodyPr spcFirstLastPara="1" wrap="square" lIns="91425" tIns="45700" rIns="91425" bIns="45700" anchor="t" anchorCtr="0">
            <a:noAutofit/>
          </a:bodyPr>
          <a:lstStyle/>
          <a:p>
            <a:pPr marL="457200" lvl="0" indent="-342900" algn="l" rtl="0">
              <a:lnSpc>
                <a:spcPct val="107916"/>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Lack the linguistic features present in full documents such as word collocations. </a:t>
            </a:r>
            <a:endParaRPr sz="1800">
              <a:solidFill>
                <a:schemeClr val="dk1"/>
              </a:solidFill>
              <a:latin typeface="Lato"/>
              <a:ea typeface="Lato"/>
              <a:cs typeface="Lato"/>
              <a:sym typeface="Lato"/>
            </a:endParaRPr>
          </a:p>
          <a:p>
            <a:pPr marL="457200" lvl="0" indent="-342900" algn="l" rtl="0">
              <a:lnSpc>
                <a:spcPct val="107916"/>
              </a:lnSpc>
              <a:spcBef>
                <a:spcPts val="0"/>
              </a:spcBef>
              <a:spcAft>
                <a:spcPts val="0"/>
              </a:spcAft>
              <a:buClr>
                <a:schemeClr val="dk1"/>
              </a:buClr>
              <a:buSzPts val="1800"/>
              <a:buFont typeface="Lato"/>
              <a:buChar char="➢"/>
            </a:pPr>
            <a:r>
              <a:rPr lang="en-PH" sz="1800">
                <a:solidFill>
                  <a:schemeClr val="dk1"/>
                </a:solidFill>
                <a:latin typeface="Lato"/>
                <a:ea typeface="Lato"/>
                <a:cs typeface="Lato"/>
                <a:sym typeface="Lato"/>
              </a:rPr>
              <a:t>Informal structure of sentences</a:t>
            </a:r>
            <a:endParaRPr sz="1800">
              <a:solidFill>
                <a:schemeClr val="dk1"/>
              </a:solidFill>
              <a:latin typeface="Lato"/>
              <a:ea typeface="Lato"/>
              <a:cs typeface="Lato"/>
              <a:sym typeface="Lato"/>
            </a:endParaRPr>
          </a:p>
        </p:txBody>
      </p:sp>
      <p:sp>
        <p:nvSpPr>
          <p:cNvPr id="221" name="Google Shape;221;p8"/>
          <p:cNvSpPr txBox="1"/>
          <p:nvPr/>
        </p:nvSpPr>
        <p:spPr>
          <a:xfrm>
            <a:off x="558796" y="396988"/>
            <a:ext cx="55773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PH" sz="4800">
                <a:solidFill>
                  <a:schemeClr val="dk1"/>
                </a:solidFill>
                <a:latin typeface="Playfair Display"/>
                <a:ea typeface="Playfair Display"/>
                <a:cs typeface="Playfair Display"/>
                <a:sym typeface="Playfair Display"/>
              </a:rPr>
              <a:t>Data Challenges</a:t>
            </a:r>
            <a:endParaRPr sz="1400" b="0" i="0" u="none" strike="noStrike" cap="none">
              <a:solidFill>
                <a:srgbClr val="000000"/>
              </a:solidFill>
              <a:latin typeface="Arial"/>
              <a:ea typeface="Arial"/>
              <a:cs typeface="Arial"/>
              <a:sym typeface="Arial"/>
            </a:endParaRPr>
          </a:p>
        </p:txBody>
      </p:sp>
      <p:pic>
        <p:nvPicPr>
          <p:cNvPr id="222" name="Google Shape;222;p8"/>
          <p:cNvPicPr preferRelativeResize="0"/>
          <p:nvPr/>
        </p:nvPicPr>
        <p:blipFill>
          <a:blip r:embed="rId3">
            <a:alphaModFix/>
          </a:blip>
          <a:stretch>
            <a:fillRect/>
          </a:stretch>
        </p:blipFill>
        <p:spPr>
          <a:xfrm>
            <a:off x="600887" y="1326167"/>
            <a:ext cx="3128400" cy="2687233"/>
          </a:xfrm>
          <a:prstGeom prst="rect">
            <a:avLst/>
          </a:prstGeom>
          <a:noFill/>
          <a:ln>
            <a:noFill/>
          </a:ln>
        </p:spPr>
      </p:pic>
      <p:sp>
        <p:nvSpPr>
          <p:cNvPr id="223" name="Google Shape;223;p8"/>
          <p:cNvSpPr/>
          <p:nvPr/>
        </p:nvSpPr>
        <p:spPr>
          <a:xfrm>
            <a:off x="4188625" y="1688050"/>
            <a:ext cx="3945000" cy="23487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pic>
        <p:nvPicPr>
          <p:cNvPr id="224" name="Google Shape;224;p8"/>
          <p:cNvPicPr preferRelativeResize="0"/>
          <p:nvPr/>
        </p:nvPicPr>
        <p:blipFill rotWithShape="1">
          <a:blip r:embed="rId4">
            <a:alphaModFix/>
          </a:blip>
          <a:srcRect b="36187"/>
          <a:stretch/>
        </p:blipFill>
        <p:spPr>
          <a:xfrm>
            <a:off x="4188750" y="1738650"/>
            <a:ext cx="3945000" cy="2247500"/>
          </a:xfrm>
          <a:prstGeom prst="rect">
            <a:avLst/>
          </a:prstGeom>
          <a:noFill/>
          <a:ln>
            <a:noFill/>
          </a:ln>
        </p:spPr>
      </p:pic>
      <p:sp>
        <p:nvSpPr>
          <p:cNvPr id="225" name="Google Shape;225;p8"/>
          <p:cNvSpPr/>
          <p:nvPr/>
        </p:nvSpPr>
        <p:spPr>
          <a:xfrm>
            <a:off x="600888" y="1320351"/>
            <a:ext cx="3128400" cy="2687100"/>
          </a:xfrm>
          <a:prstGeom prst="rect">
            <a:avLst/>
          </a:prstGeom>
          <a:noFill/>
          <a:ln w="190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ayfair Display"/>
              <a:ea typeface="Playfair Display"/>
              <a:cs typeface="Playfair Display"/>
              <a:sym typeface="Playfair Display"/>
            </a:endParaRPr>
          </a:p>
        </p:txBody>
      </p:sp>
      <p:pic>
        <p:nvPicPr>
          <p:cNvPr id="226" name="Google Shape;226;p8"/>
          <p:cNvPicPr preferRelativeResize="0"/>
          <p:nvPr/>
        </p:nvPicPr>
        <p:blipFill>
          <a:blip r:embed="rId5">
            <a:alphaModFix/>
          </a:blip>
          <a:stretch>
            <a:fillRect/>
          </a:stretch>
        </p:blipFill>
        <p:spPr>
          <a:xfrm>
            <a:off x="8787838" y="1552738"/>
            <a:ext cx="2409001" cy="2409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5107</Words>
  <Application>Microsoft Office PowerPoint</Application>
  <PresentationFormat>Widescreen</PresentationFormat>
  <Paragraphs>459</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Lato</vt:lpstr>
      <vt:lpstr>Calibri</vt:lpstr>
      <vt:lpstr>Playfair Display</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Janell</dc:creator>
  <cp:lastModifiedBy>Janell LEE Jia Ern</cp:lastModifiedBy>
  <cp:revision>1</cp:revision>
  <dcterms:modified xsi:type="dcterms:W3CDTF">2020-04-03T01:07:36Z</dcterms:modified>
</cp:coreProperties>
</file>